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3" r:id="rId8"/>
    <p:sldId id="264" r:id="rId9"/>
    <p:sldId id="266" r:id="rId10"/>
    <p:sldId id="265"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126"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4/27/2014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4/27/2014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4/27/2014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4/27/2014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4/27/2014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4/27/2014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4/27/2014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4/27/2014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4/27/2014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4/27/2014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4/27/2014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4/27/2014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emf"/><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75503"/>
            <a:ext cx="12191999" cy="1446550"/>
          </a:xfrm>
          <a:prstGeom prst="rect">
            <a:avLst/>
          </a:prstGeom>
          <a:noFill/>
        </p:spPr>
        <p:txBody>
          <a:bodyPr wrap="square" rtlCol="0">
            <a:spAutoFit/>
          </a:bodyPr>
          <a:lstStyle/>
          <a:p>
            <a:pPr algn="ctr"/>
            <a:r>
              <a:rPr lang="en-US" sz="4400" b="1" dirty="0" smtClean="0"/>
              <a:t>Lab Notebook: </a:t>
            </a:r>
          </a:p>
          <a:p>
            <a:pPr algn="ctr"/>
            <a:r>
              <a:rPr lang="en-US" sz="4400" b="1" u="sng" dirty="0" smtClean="0"/>
              <a:t>METC-143 – Materials and Processes</a:t>
            </a:r>
            <a:endParaRPr lang="en-US" sz="4400" b="1" u="sng" dirty="0"/>
          </a:p>
        </p:txBody>
      </p:sp>
      <p:sp>
        <p:nvSpPr>
          <p:cNvPr id="5" name="TextBox 4"/>
          <p:cNvSpPr txBox="1"/>
          <p:nvPr/>
        </p:nvSpPr>
        <p:spPr>
          <a:xfrm>
            <a:off x="1173891" y="3056237"/>
            <a:ext cx="9844216" cy="1015663"/>
          </a:xfrm>
          <a:prstGeom prst="rect">
            <a:avLst/>
          </a:prstGeom>
          <a:noFill/>
        </p:spPr>
        <p:txBody>
          <a:bodyPr wrap="square" rtlCol="0">
            <a:spAutoFit/>
          </a:bodyPr>
          <a:lstStyle/>
          <a:p>
            <a:pPr algn="ctr"/>
            <a:r>
              <a:rPr lang="en-US" sz="2000" dirty="0" smtClean="0"/>
              <a:t>David Rogers</a:t>
            </a:r>
          </a:p>
          <a:p>
            <a:pPr algn="ctr"/>
            <a:r>
              <a:rPr lang="en-US" sz="2000" dirty="0" smtClean="0"/>
              <a:t>METC-143 Spring 2014</a:t>
            </a:r>
          </a:p>
          <a:p>
            <a:pPr algn="ctr"/>
            <a:r>
              <a:rPr lang="en-US" sz="2000" dirty="0" smtClean="0"/>
              <a:t>Ivy Tech Community College Northeast</a:t>
            </a:r>
            <a:endParaRPr lang="en-US" sz="2000" dirty="0"/>
          </a:p>
        </p:txBody>
      </p:sp>
    </p:spTree>
    <p:extLst>
      <p:ext uri="{BB962C8B-B14F-4D97-AF65-F5344CB8AC3E}">
        <p14:creationId xmlns:p14="http://schemas.microsoft.com/office/powerpoint/2010/main" val="4168303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26" y="712381"/>
            <a:ext cx="6262577" cy="563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84666"/>
            <a:ext cx="1988288" cy="369332"/>
          </a:xfrm>
          <a:prstGeom prst="rect">
            <a:avLst/>
          </a:prstGeom>
          <a:noFill/>
        </p:spPr>
        <p:txBody>
          <a:bodyPr wrap="square" rtlCol="0">
            <a:spAutoFit/>
          </a:bodyPr>
          <a:lstStyle/>
          <a:p>
            <a:r>
              <a:rPr lang="en-US" b="1" u="sng" dirty="0" smtClean="0"/>
              <a:t>Data:  Specimen 1</a:t>
            </a:r>
            <a:endParaRPr lang="en-US" b="1" u="sng"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903" y="553998"/>
            <a:ext cx="5780876" cy="409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368903" y="4763386"/>
            <a:ext cx="5780876" cy="923330"/>
          </a:xfrm>
          <a:prstGeom prst="rect">
            <a:avLst/>
          </a:prstGeom>
          <a:noFill/>
        </p:spPr>
        <p:txBody>
          <a:bodyPr wrap="square" rtlCol="0">
            <a:spAutoFit/>
          </a:bodyPr>
          <a:lstStyle/>
          <a:p>
            <a:r>
              <a:rPr lang="en-US" dirty="0" smtClean="0">
                <a:solidFill>
                  <a:srgbClr val="0070C0"/>
                </a:solidFill>
              </a:rPr>
              <a:t>*The curve never drops off because the force reading machine was set to “peak”, so once it reached its peak, it never recorded anything lower than that.*</a:t>
            </a:r>
            <a:endParaRPr lang="en-US" dirty="0">
              <a:solidFill>
                <a:srgbClr val="0070C0"/>
              </a:solidFill>
            </a:endParaRPr>
          </a:p>
        </p:txBody>
      </p:sp>
    </p:spTree>
    <p:extLst>
      <p:ext uri="{BB962C8B-B14F-4D97-AF65-F5344CB8AC3E}">
        <p14:creationId xmlns:p14="http://schemas.microsoft.com/office/powerpoint/2010/main" val="342294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4158"/>
            <a:ext cx="6602819" cy="575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180753"/>
            <a:ext cx="2009554" cy="369332"/>
          </a:xfrm>
          <a:prstGeom prst="rect">
            <a:avLst/>
          </a:prstGeom>
          <a:noFill/>
        </p:spPr>
        <p:txBody>
          <a:bodyPr wrap="square" rtlCol="0">
            <a:spAutoFit/>
          </a:bodyPr>
          <a:lstStyle/>
          <a:p>
            <a:r>
              <a:rPr lang="en-US" b="1" u="sng" dirty="0" smtClean="0"/>
              <a:t>Data:  Specimen 2</a:t>
            </a:r>
            <a:endParaRPr lang="en-US" b="1" u="sng"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819" y="574158"/>
            <a:ext cx="5589181" cy="425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02819" y="4954772"/>
            <a:ext cx="5589181" cy="646331"/>
          </a:xfrm>
          <a:prstGeom prst="rect">
            <a:avLst/>
          </a:prstGeom>
          <a:noFill/>
        </p:spPr>
        <p:txBody>
          <a:bodyPr wrap="square" rtlCol="0">
            <a:spAutoFit/>
          </a:bodyPr>
          <a:lstStyle/>
          <a:p>
            <a:r>
              <a:rPr lang="en-US" dirty="0" smtClean="0">
                <a:solidFill>
                  <a:srgbClr val="0070C0"/>
                </a:solidFill>
              </a:rPr>
              <a:t>*As you can see in this curve, there is a drop off in the plastic deformation stage as there should be.*</a:t>
            </a:r>
            <a:endParaRPr lang="en-US" dirty="0">
              <a:solidFill>
                <a:srgbClr val="0070C0"/>
              </a:solidFill>
            </a:endParaRPr>
          </a:p>
        </p:txBody>
      </p:sp>
    </p:spTree>
    <p:extLst>
      <p:ext uri="{BB962C8B-B14F-4D97-AF65-F5344CB8AC3E}">
        <p14:creationId xmlns:p14="http://schemas.microsoft.com/office/powerpoint/2010/main" val="1349651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3"/>
            <a:ext cx="12192000" cy="1450757"/>
          </a:xfrm>
        </p:spPr>
        <p:txBody>
          <a:bodyPr>
            <a:normAutofit/>
          </a:bodyPr>
          <a:lstStyle/>
          <a:p>
            <a:pPr algn="ctr"/>
            <a:r>
              <a:rPr lang="en-US" sz="5300" b="1" dirty="0" smtClean="0">
                <a:solidFill>
                  <a:srgbClr val="0070C0"/>
                </a:solidFill>
              </a:rPr>
              <a:t>Lab 5: </a:t>
            </a:r>
            <a:r>
              <a:rPr lang="en-US" sz="5300" b="1" dirty="0" err="1" smtClean="0">
                <a:solidFill>
                  <a:srgbClr val="0070C0"/>
                </a:solidFill>
              </a:rPr>
              <a:t>Brinnell</a:t>
            </a:r>
            <a:r>
              <a:rPr lang="en-US" sz="5300" b="1" dirty="0" smtClean="0">
                <a:solidFill>
                  <a:srgbClr val="0070C0"/>
                </a:solidFill>
              </a:rPr>
              <a:t> &amp; Rockwell Hardness Testing</a:t>
            </a:r>
            <a:endParaRPr lang="en-US" sz="5300" b="1" dirty="0">
              <a:solidFill>
                <a:srgbClr val="0070C0"/>
              </a:solidFill>
            </a:endParaRPr>
          </a:p>
        </p:txBody>
      </p:sp>
      <p:sp>
        <p:nvSpPr>
          <p:cNvPr id="3" name="TextBox 2"/>
          <p:cNvSpPr txBox="1"/>
          <p:nvPr/>
        </p:nvSpPr>
        <p:spPr>
          <a:xfrm>
            <a:off x="180753" y="1967023"/>
            <a:ext cx="8144540" cy="1508105"/>
          </a:xfrm>
          <a:prstGeom prst="rect">
            <a:avLst/>
          </a:prstGeom>
          <a:noFill/>
        </p:spPr>
        <p:txBody>
          <a:bodyPr wrap="square" rtlCol="0">
            <a:spAutoFit/>
          </a:bodyPr>
          <a:lstStyle/>
          <a:p>
            <a:r>
              <a:rPr lang="en-US" sz="2000" b="1" u="sng" dirty="0" smtClean="0"/>
              <a:t>Overview:</a:t>
            </a:r>
          </a:p>
          <a:p>
            <a:r>
              <a:rPr lang="en-US" dirty="0" smtClean="0"/>
              <a:t>In this lab we worked as a group to use the </a:t>
            </a:r>
            <a:r>
              <a:rPr lang="en-US" dirty="0" err="1" smtClean="0"/>
              <a:t>Brinnell</a:t>
            </a:r>
            <a:r>
              <a:rPr lang="en-US" dirty="0" smtClean="0"/>
              <a:t> Hardness tester and the Rockwell Hardness tester to test two samples of aluminum and two samples of copper.  The </a:t>
            </a:r>
            <a:r>
              <a:rPr lang="en-US" dirty="0" err="1" smtClean="0"/>
              <a:t>Brinnell</a:t>
            </a:r>
            <a:r>
              <a:rPr lang="en-US" dirty="0" smtClean="0"/>
              <a:t> test required us to use a microscope to measure the Diameter and then use this formula to get a score:                                     . </a:t>
            </a:r>
          </a:p>
        </p:txBody>
      </p:sp>
      <p:pic>
        <p:nvPicPr>
          <p:cNvPr id="4098" name="Picture 2" descr="C:\Users\Owner\AppData\Local\Microsoft\Windows\Temporary Internet Files\Content.IE5\GZZWCJX2\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055" y="3125004"/>
            <a:ext cx="1807535" cy="35012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Owner\AppData\Local\Microsoft\Windows\Temporary Internet Files\Content.IE5\9QXN69JR\photo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6613" y="1967023"/>
            <a:ext cx="3461341" cy="46151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Owner\AppData\Local\Microsoft\Windows\Temporary Internet Files\Content.IE5\YMLSDTS8\photo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754" y="3475128"/>
            <a:ext cx="2186280" cy="291503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Owner\AppData\Local\Microsoft\Windows\Temporary Internet Files\Content.IE5\A2FK9N40\photo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116" y="3645698"/>
            <a:ext cx="5222297" cy="2573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95822" y="3905251"/>
            <a:ext cx="988828" cy="369332"/>
          </a:xfrm>
          <a:prstGeom prst="rect">
            <a:avLst/>
          </a:prstGeom>
          <a:noFill/>
        </p:spPr>
        <p:txBody>
          <a:bodyPr wrap="square" rtlCol="0">
            <a:spAutoFit/>
          </a:bodyPr>
          <a:lstStyle/>
          <a:p>
            <a:r>
              <a:rPr lang="en-US" b="1" dirty="0" smtClean="0">
                <a:solidFill>
                  <a:schemeClr val="bg1"/>
                </a:solidFill>
              </a:rPr>
              <a:t>Copper</a:t>
            </a:r>
            <a:endParaRPr lang="en-US" b="1" dirty="0">
              <a:solidFill>
                <a:schemeClr val="bg1"/>
              </a:solidFill>
            </a:endParaRPr>
          </a:p>
        </p:txBody>
      </p:sp>
      <p:sp>
        <p:nvSpPr>
          <p:cNvPr id="5" name="TextBox 4"/>
          <p:cNvSpPr txBox="1"/>
          <p:nvPr/>
        </p:nvSpPr>
        <p:spPr>
          <a:xfrm>
            <a:off x="6220047" y="3902444"/>
            <a:ext cx="1382232" cy="369332"/>
          </a:xfrm>
          <a:prstGeom prst="rect">
            <a:avLst/>
          </a:prstGeom>
          <a:noFill/>
        </p:spPr>
        <p:txBody>
          <a:bodyPr wrap="square" rtlCol="0">
            <a:spAutoFit/>
          </a:bodyPr>
          <a:lstStyle/>
          <a:p>
            <a:pPr algn="ctr"/>
            <a:r>
              <a:rPr lang="en-US" b="1" dirty="0" smtClean="0">
                <a:solidFill>
                  <a:schemeClr val="bg1"/>
                </a:solidFill>
              </a:rPr>
              <a:t>Aluminum</a:t>
            </a:r>
            <a:endParaRPr lang="en-US" b="1" dirty="0">
              <a:solidFill>
                <a:schemeClr val="bg1"/>
              </a:solidFill>
            </a:endParaRPr>
          </a:p>
        </p:txBody>
      </p:sp>
      <p:sp>
        <p:nvSpPr>
          <p:cNvPr id="6" name="TextBox 5"/>
          <p:cNvSpPr txBox="1"/>
          <p:nvPr/>
        </p:nvSpPr>
        <p:spPr>
          <a:xfrm>
            <a:off x="180754" y="5624623"/>
            <a:ext cx="2186280" cy="369332"/>
          </a:xfrm>
          <a:prstGeom prst="rect">
            <a:avLst/>
          </a:prstGeom>
          <a:noFill/>
        </p:spPr>
        <p:txBody>
          <a:bodyPr wrap="square" rtlCol="0">
            <a:spAutoFit/>
          </a:bodyPr>
          <a:lstStyle/>
          <a:p>
            <a:pPr algn="ctr"/>
            <a:r>
              <a:rPr lang="en-US" dirty="0" smtClean="0">
                <a:solidFill>
                  <a:schemeClr val="bg1"/>
                </a:solidFill>
              </a:rPr>
              <a:t>Microscope</a:t>
            </a:r>
            <a:endParaRPr lang="en-US" dirty="0">
              <a:solidFill>
                <a:schemeClr val="bg1"/>
              </a:solidFill>
            </a:endParaRPr>
          </a:p>
        </p:txBody>
      </p:sp>
      <p:sp>
        <p:nvSpPr>
          <p:cNvPr id="7" name="TextBox 6"/>
          <p:cNvSpPr txBox="1"/>
          <p:nvPr/>
        </p:nvSpPr>
        <p:spPr>
          <a:xfrm>
            <a:off x="8761228" y="5993955"/>
            <a:ext cx="3306726" cy="369332"/>
          </a:xfrm>
          <a:prstGeom prst="rect">
            <a:avLst/>
          </a:prstGeom>
          <a:noFill/>
        </p:spPr>
        <p:txBody>
          <a:bodyPr wrap="square" rtlCol="0">
            <a:spAutoFit/>
          </a:bodyPr>
          <a:lstStyle/>
          <a:p>
            <a:pPr algn="ctr"/>
            <a:r>
              <a:rPr lang="en-US" b="1" dirty="0" err="1" smtClean="0">
                <a:solidFill>
                  <a:schemeClr val="bg1"/>
                </a:solidFill>
              </a:rPr>
              <a:t>Brinnell</a:t>
            </a:r>
            <a:r>
              <a:rPr lang="en-US" b="1" dirty="0" smtClean="0">
                <a:solidFill>
                  <a:schemeClr val="bg1"/>
                </a:solidFill>
              </a:rPr>
              <a:t> Testing Machine</a:t>
            </a:r>
            <a:endParaRPr lang="en-US" b="1" dirty="0">
              <a:solidFill>
                <a:schemeClr val="bg1"/>
              </a:solidFill>
            </a:endParaRPr>
          </a:p>
        </p:txBody>
      </p:sp>
    </p:spTree>
    <p:extLst>
      <p:ext uri="{BB962C8B-B14F-4D97-AF65-F5344CB8AC3E}">
        <p14:creationId xmlns:p14="http://schemas.microsoft.com/office/powerpoint/2010/main" val="710309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39" y="850938"/>
            <a:ext cx="3170608" cy="173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Users\Owner\AppData\Local\Microsoft\Windows\Temporary Internet Files\Content.IE5\Z9NXKKGK\photo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710" y="248462"/>
            <a:ext cx="4365290" cy="6189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8638" y="248462"/>
            <a:ext cx="3471973" cy="369332"/>
          </a:xfrm>
          <a:prstGeom prst="rect">
            <a:avLst/>
          </a:prstGeom>
          <a:noFill/>
        </p:spPr>
        <p:txBody>
          <a:bodyPr wrap="square" rtlCol="0">
            <a:spAutoFit/>
          </a:bodyPr>
          <a:lstStyle/>
          <a:p>
            <a:r>
              <a:rPr lang="en-US" b="1" u="sng" dirty="0" err="1" smtClean="0"/>
              <a:t>Brinnell</a:t>
            </a:r>
            <a:r>
              <a:rPr lang="en-US" b="1" u="sng" dirty="0" smtClean="0"/>
              <a:t> Pre-test Specifications:</a:t>
            </a:r>
            <a:endParaRPr lang="en-US" b="1" u="sng"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639" y="3513046"/>
            <a:ext cx="3170608" cy="113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8639" y="2999487"/>
            <a:ext cx="3170608" cy="369332"/>
          </a:xfrm>
          <a:prstGeom prst="rect">
            <a:avLst/>
          </a:prstGeom>
          <a:noFill/>
        </p:spPr>
        <p:txBody>
          <a:bodyPr wrap="square" rtlCol="0">
            <a:spAutoFit/>
          </a:bodyPr>
          <a:lstStyle/>
          <a:p>
            <a:r>
              <a:rPr lang="en-US" b="1" u="sng" dirty="0" err="1" smtClean="0"/>
              <a:t>Brinnell</a:t>
            </a:r>
            <a:r>
              <a:rPr lang="en-US" b="1" u="sng" dirty="0" smtClean="0"/>
              <a:t> Scores after Formula:</a:t>
            </a:r>
            <a:endParaRPr lang="en-US" b="1" u="sng" dirty="0"/>
          </a:p>
        </p:txBody>
      </p:sp>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0612" y="850939"/>
            <a:ext cx="3678594" cy="75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7871" y="3368819"/>
            <a:ext cx="3412057" cy="123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53023" y="248462"/>
            <a:ext cx="3317358" cy="369332"/>
          </a:xfrm>
          <a:prstGeom prst="rect">
            <a:avLst/>
          </a:prstGeom>
          <a:noFill/>
        </p:spPr>
        <p:txBody>
          <a:bodyPr wrap="square" rtlCol="0">
            <a:spAutoFit/>
          </a:bodyPr>
          <a:lstStyle/>
          <a:p>
            <a:r>
              <a:rPr lang="en-US" b="1" u="sng" dirty="0" smtClean="0"/>
              <a:t>Rockwell Pre-test Specifications:</a:t>
            </a:r>
            <a:endParaRPr lang="en-US" b="1" u="sng" dirty="0"/>
          </a:p>
        </p:txBody>
      </p:sp>
      <p:sp>
        <p:nvSpPr>
          <p:cNvPr id="5" name="TextBox 4"/>
          <p:cNvSpPr txBox="1"/>
          <p:nvPr/>
        </p:nvSpPr>
        <p:spPr>
          <a:xfrm>
            <a:off x="4253023" y="2999487"/>
            <a:ext cx="2073349" cy="369332"/>
          </a:xfrm>
          <a:prstGeom prst="rect">
            <a:avLst/>
          </a:prstGeom>
          <a:noFill/>
        </p:spPr>
        <p:txBody>
          <a:bodyPr wrap="square" rtlCol="0">
            <a:spAutoFit/>
          </a:bodyPr>
          <a:lstStyle/>
          <a:p>
            <a:r>
              <a:rPr lang="en-US" b="1" u="sng" dirty="0" smtClean="0"/>
              <a:t>Rockwell Scores:</a:t>
            </a:r>
            <a:endParaRPr lang="en-US" b="1" u="sng" dirty="0"/>
          </a:p>
        </p:txBody>
      </p:sp>
      <p:pic>
        <p:nvPicPr>
          <p:cNvPr id="5129" name="Picture 9" descr="C:\Users\Owner\AppData\Local\Microsoft\Windows\Temporary Internet Files\Content.IE5\HH8WK20I\phot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639" y="4644408"/>
            <a:ext cx="1802668" cy="173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511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3"/>
            <a:ext cx="12192000" cy="1450757"/>
          </a:xfrm>
        </p:spPr>
        <p:txBody>
          <a:bodyPr>
            <a:normAutofit/>
          </a:bodyPr>
          <a:lstStyle/>
          <a:p>
            <a:pPr algn="ctr"/>
            <a:r>
              <a:rPr lang="en-US" sz="5400" b="1" dirty="0" smtClean="0">
                <a:solidFill>
                  <a:srgbClr val="0070C0"/>
                </a:solidFill>
              </a:rPr>
              <a:t>Lab 6: Pasco Strength Testing</a:t>
            </a:r>
            <a:endParaRPr lang="en-US" sz="5400" b="1" dirty="0">
              <a:solidFill>
                <a:srgbClr val="0070C0"/>
              </a:solidFill>
            </a:endParaRPr>
          </a:p>
        </p:txBody>
      </p:sp>
      <p:sp>
        <p:nvSpPr>
          <p:cNvPr id="3" name="TextBox 2"/>
          <p:cNvSpPr txBox="1"/>
          <p:nvPr/>
        </p:nvSpPr>
        <p:spPr>
          <a:xfrm>
            <a:off x="382772" y="1839433"/>
            <a:ext cx="8591107" cy="1231106"/>
          </a:xfrm>
          <a:prstGeom prst="rect">
            <a:avLst/>
          </a:prstGeom>
          <a:noFill/>
        </p:spPr>
        <p:txBody>
          <a:bodyPr wrap="square" rtlCol="0">
            <a:spAutoFit/>
          </a:bodyPr>
          <a:lstStyle/>
          <a:p>
            <a:r>
              <a:rPr lang="en-US" sz="2000" b="1" u="sng" dirty="0" smtClean="0"/>
              <a:t>Overview:</a:t>
            </a:r>
          </a:p>
          <a:p>
            <a:r>
              <a:rPr lang="en-US" dirty="0" smtClean="0"/>
              <a:t>In this lab I worked with Cody and William. We used an instruction guide and built a Pasco Strength Testing machine. This machine was supposed to test the strength of samples we built out of sand and Plaster of Paris. </a:t>
            </a:r>
            <a:endParaRPr lang="en-US" dirty="0"/>
          </a:p>
        </p:txBody>
      </p:sp>
      <p:pic>
        <p:nvPicPr>
          <p:cNvPr id="6146" name="Picture 2" descr="C:\Users\Owner\AppData\Local\Microsoft\Windows\Temporary Internet Files\Content.IE5\L0YU76LU\photo 2.JPG"/>
          <p:cNvPicPr>
            <a:picLocks noChangeAspect="1" noChangeArrowheads="1"/>
          </p:cNvPicPr>
          <p:nvPr/>
        </p:nvPicPr>
        <p:blipFill rotWithShape="1">
          <a:blip r:embed="rId2">
            <a:extLst>
              <a:ext uri="{28A0092B-C50C-407E-A947-70E740481C1C}">
                <a14:useLocalDpi xmlns:a14="http://schemas.microsoft.com/office/drawing/2010/main" val="0"/>
              </a:ext>
            </a:extLst>
          </a:blip>
          <a:srcRect t="24639" b="14002"/>
          <a:stretch/>
        </p:blipFill>
        <p:spPr bwMode="auto">
          <a:xfrm>
            <a:off x="5411972" y="3155742"/>
            <a:ext cx="6780028" cy="321315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Owner\AppData\Local\Microsoft\Windows\Temporary Internet Files\Content.IE5\9QXN69JR\photo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55743"/>
            <a:ext cx="5411972" cy="322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15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3"/>
            <a:ext cx="12192000" cy="1450757"/>
          </a:xfrm>
        </p:spPr>
        <p:txBody>
          <a:bodyPr>
            <a:normAutofit/>
          </a:bodyPr>
          <a:lstStyle/>
          <a:p>
            <a:pPr algn="ctr"/>
            <a:r>
              <a:rPr lang="en-US" sz="5400" b="1" dirty="0" smtClean="0">
                <a:solidFill>
                  <a:srgbClr val="0070C0"/>
                </a:solidFill>
              </a:rPr>
              <a:t>Lab 7: Rockwell Hardness Testing</a:t>
            </a:r>
            <a:endParaRPr lang="en-US" sz="5400" b="1" dirty="0">
              <a:solidFill>
                <a:srgbClr val="0070C0"/>
              </a:solidFill>
            </a:endParaRPr>
          </a:p>
        </p:txBody>
      </p:sp>
      <p:sp>
        <p:nvSpPr>
          <p:cNvPr id="3" name="TextBox 2"/>
          <p:cNvSpPr txBox="1"/>
          <p:nvPr/>
        </p:nvSpPr>
        <p:spPr>
          <a:xfrm>
            <a:off x="287077" y="1912141"/>
            <a:ext cx="6209415" cy="1508105"/>
          </a:xfrm>
          <a:prstGeom prst="rect">
            <a:avLst/>
          </a:prstGeom>
          <a:noFill/>
        </p:spPr>
        <p:txBody>
          <a:bodyPr wrap="square" rtlCol="0">
            <a:spAutoFit/>
          </a:bodyPr>
          <a:lstStyle/>
          <a:p>
            <a:r>
              <a:rPr lang="en-US" sz="2000" b="1" u="sng" dirty="0" smtClean="0"/>
              <a:t>Overview:</a:t>
            </a:r>
          </a:p>
          <a:p>
            <a:r>
              <a:rPr lang="en-US" dirty="0" smtClean="0"/>
              <a:t>In this lab we worked as a group and measured the hardness of three cylindrical samples, including Steel, Aluminum, and Brass. We also measured the hardness of  flat Steel and flat Aluminum to compare.</a:t>
            </a:r>
            <a:endParaRPr lang="en-US" dirty="0"/>
          </a:p>
        </p:txBody>
      </p:sp>
      <p:pic>
        <p:nvPicPr>
          <p:cNvPr id="7170" name="Picture 2" descr="C:\Users\Owner\AppData\Local\Microsoft\Windows\Temporary Internet Files\Content.IE5\GZZWCJX2\photo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8872" y="1892594"/>
            <a:ext cx="4380615" cy="446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553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01" y="3938722"/>
            <a:ext cx="3264920" cy="1517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10173" y="3586861"/>
            <a:ext cx="1329794" cy="369332"/>
          </a:xfrm>
          <a:prstGeom prst="rect">
            <a:avLst/>
          </a:prstGeom>
          <a:noFill/>
        </p:spPr>
        <p:txBody>
          <a:bodyPr wrap="square" rtlCol="0">
            <a:spAutoFit/>
          </a:bodyPr>
          <a:lstStyle/>
          <a:p>
            <a:r>
              <a:rPr lang="en-US" b="1" u="sng" dirty="0" smtClean="0"/>
              <a:t>Data Test 1:</a:t>
            </a:r>
            <a:endParaRPr lang="en-US" b="1" u="sng" dirty="0"/>
          </a:p>
        </p:txBody>
      </p:sp>
      <p:sp>
        <p:nvSpPr>
          <p:cNvPr id="3" name="TextBox 2"/>
          <p:cNvSpPr txBox="1"/>
          <p:nvPr/>
        </p:nvSpPr>
        <p:spPr>
          <a:xfrm>
            <a:off x="105600" y="5456408"/>
            <a:ext cx="3136235" cy="1169551"/>
          </a:xfrm>
          <a:prstGeom prst="rect">
            <a:avLst/>
          </a:prstGeom>
          <a:noFill/>
        </p:spPr>
        <p:txBody>
          <a:bodyPr wrap="square" rtlCol="0">
            <a:spAutoFit/>
          </a:bodyPr>
          <a:lstStyle/>
          <a:p>
            <a:r>
              <a:rPr lang="en-US" sz="1400" dirty="0" smtClean="0">
                <a:solidFill>
                  <a:srgbClr val="0070C0"/>
                </a:solidFill>
              </a:rPr>
              <a:t>We knew this data had to be wrong because it didn’t comply with any known data about these materials. We realized we were not using the correct set point </a:t>
            </a:r>
            <a:r>
              <a:rPr lang="en-US" sz="1400" dirty="0" smtClean="0">
                <a:solidFill>
                  <a:schemeClr val="bg1"/>
                </a:solidFill>
              </a:rPr>
              <a:t>when measuring.</a:t>
            </a:r>
            <a:endParaRPr lang="en-US" sz="1400" dirty="0">
              <a:solidFill>
                <a:schemeClr val="bg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01" y="1044360"/>
            <a:ext cx="3938938" cy="267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5601" y="670502"/>
            <a:ext cx="3938938" cy="369332"/>
          </a:xfrm>
          <a:prstGeom prst="rect">
            <a:avLst/>
          </a:prstGeom>
          <a:noFill/>
        </p:spPr>
        <p:txBody>
          <a:bodyPr wrap="square" rtlCol="0">
            <a:spAutoFit/>
          </a:bodyPr>
          <a:lstStyle/>
          <a:p>
            <a:r>
              <a:rPr lang="en-US" b="1" u="sng" dirty="0" smtClean="0"/>
              <a:t>Pre-test Specifications (round Samples)</a:t>
            </a:r>
            <a:endParaRPr lang="en-US" b="1" u="sng"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4539" y="1044360"/>
            <a:ext cx="3939088" cy="240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298469" y="3586861"/>
            <a:ext cx="1431228" cy="369332"/>
          </a:xfrm>
          <a:prstGeom prst="rect">
            <a:avLst/>
          </a:prstGeom>
          <a:noFill/>
        </p:spPr>
        <p:txBody>
          <a:bodyPr wrap="square" rtlCol="0">
            <a:spAutoFit/>
          </a:bodyPr>
          <a:lstStyle/>
          <a:p>
            <a:r>
              <a:rPr lang="en-US" b="1" u="sng" dirty="0" smtClean="0"/>
              <a:t>Data Test 2:</a:t>
            </a:r>
            <a:endParaRPr lang="en-US" b="1" u="sng" dirty="0"/>
          </a:p>
        </p:txBody>
      </p:sp>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4538" y="3956193"/>
            <a:ext cx="3157507" cy="150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3626" y="1039834"/>
            <a:ext cx="3946515" cy="240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7033" y="3968848"/>
            <a:ext cx="3085255" cy="146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241269" y="3599516"/>
            <a:ext cx="1431228" cy="369332"/>
          </a:xfrm>
          <a:prstGeom prst="rect">
            <a:avLst/>
          </a:prstGeom>
          <a:noFill/>
        </p:spPr>
        <p:txBody>
          <a:bodyPr wrap="square" rtlCol="0">
            <a:spAutoFit/>
          </a:bodyPr>
          <a:lstStyle/>
          <a:p>
            <a:r>
              <a:rPr lang="en-US" b="1" u="sng" dirty="0" smtClean="0"/>
              <a:t>Data Test 3:</a:t>
            </a:r>
            <a:endParaRPr lang="en-US" b="1" u="sng" dirty="0"/>
          </a:p>
        </p:txBody>
      </p:sp>
      <p:sp>
        <p:nvSpPr>
          <p:cNvPr id="14" name="TextBox 13"/>
          <p:cNvSpPr txBox="1"/>
          <p:nvPr/>
        </p:nvSpPr>
        <p:spPr>
          <a:xfrm>
            <a:off x="4044538" y="5471113"/>
            <a:ext cx="3136235" cy="738664"/>
          </a:xfrm>
          <a:prstGeom prst="rect">
            <a:avLst/>
          </a:prstGeom>
          <a:noFill/>
        </p:spPr>
        <p:txBody>
          <a:bodyPr wrap="square" rtlCol="0">
            <a:spAutoFit/>
          </a:bodyPr>
          <a:lstStyle/>
          <a:p>
            <a:r>
              <a:rPr lang="en-US" sz="1400" dirty="0" smtClean="0">
                <a:solidFill>
                  <a:srgbClr val="0070C0"/>
                </a:solidFill>
              </a:rPr>
              <a:t>We were pretty sure this data was wrong as well, but because of using wrong scale, not inaccurate measuring.</a:t>
            </a:r>
            <a:endParaRPr lang="en-US" sz="1400" dirty="0">
              <a:solidFill>
                <a:srgbClr val="0070C0"/>
              </a:solidFill>
            </a:endParaRPr>
          </a:p>
        </p:txBody>
      </p:sp>
      <p:sp>
        <p:nvSpPr>
          <p:cNvPr id="15" name="TextBox 14"/>
          <p:cNvSpPr txBox="1"/>
          <p:nvPr/>
        </p:nvSpPr>
        <p:spPr>
          <a:xfrm>
            <a:off x="8047033" y="5471113"/>
            <a:ext cx="3136235" cy="738664"/>
          </a:xfrm>
          <a:prstGeom prst="rect">
            <a:avLst/>
          </a:prstGeom>
          <a:noFill/>
        </p:spPr>
        <p:txBody>
          <a:bodyPr wrap="square" rtlCol="0">
            <a:spAutoFit/>
          </a:bodyPr>
          <a:lstStyle/>
          <a:p>
            <a:r>
              <a:rPr lang="en-US" sz="1400" dirty="0" smtClean="0">
                <a:solidFill>
                  <a:srgbClr val="0070C0"/>
                </a:solidFill>
              </a:rPr>
              <a:t>We were pretty sure this data was measured correctly and accurately while using correct scale. </a:t>
            </a:r>
            <a:endParaRPr lang="en-US" sz="1400" dirty="0">
              <a:solidFill>
                <a:srgbClr val="0070C0"/>
              </a:solidFill>
            </a:endParaRPr>
          </a:p>
        </p:txBody>
      </p:sp>
    </p:spTree>
    <p:extLst>
      <p:ext uri="{BB962C8B-B14F-4D97-AF65-F5344CB8AC3E}">
        <p14:creationId xmlns:p14="http://schemas.microsoft.com/office/powerpoint/2010/main" val="165042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601" y="670502"/>
            <a:ext cx="3938938" cy="369332"/>
          </a:xfrm>
          <a:prstGeom prst="rect">
            <a:avLst/>
          </a:prstGeom>
          <a:noFill/>
        </p:spPr>
        <p:txBody>
          <a:bodyPr wrap="square" rtlCol="0">
            <a:spAutoFit/>
          </a:bodyPr>
          <a:lstStyle/>
          <a:p>
            <a:r>
              <a:rPr lang="en-US" b="1" u="sng" dirty="0" smtClean="0"/>
              <a:t>Pre-test Specifications (flat Samples)</a:t>
            </a:r>
            <a:endParaRPr lang="en-US" b="1" u="sng"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01" y="1039834"/>
            <a:ext cx="3835853" cy="134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328" y="1039834"/>
            <a:ext cx="3945863" cy="134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10173" y="2885112"/>
            <a:ext cx="1329794" cy="369332"/>
          </a:xfrm>
          <a:prstGeom prst="rect">
            <a:avLst/>
          </a:prstGeom>
          <a:noFill/>
        </p:spPr>
        <p:txBody>
          <a:bodyPr wrap="square" rtlCol="0">
            <a:spAutoFit/>
          </a:bodyPr>
          <a:lstStyle/>
          <a:p>
            <a:r>
              <a:rPr lang="en-US" b="1" u="sng" dirty="0" smtClean="0"/>
              <a:t>Data Test 1:</a:t>
            </a:r>
            <a:endParaRPr lang="en-US" b="1" u="sng" dirty="0"/>
          </a:p>
        </p:txBody>
      </p:sp>
      <p:sp>
        <p:nvSpPr>
          <p:cNvPr id="6" name="TextBox 5"/>
          <p:cNvSpPr txBox="1"/>
          <p:nvPr/>
        </p:nvSpPr>
        <p:spPr>
          <a:xfrm>
            <a:off x="5549645" y="2885112"/>
            <a:ext cx="1431228" cy="369332"/>
          </a:xfrm>
          <a:prstGeom prst="rect">
            <a:avLst/>
          </a:prstGeom>
          <a:noFill/>
        </p:spPr>
        <p:txBody>
          <a:bodyPr wrap="square" rtlCol="0">
            <a:spAutoFit/>
          </a:bodyPr>
          <a:lstStyle/>
          <a:p>
            <a:r>
              <a:rPr lang="en-US" b="1" u="sng" dirty="0" smtClean="0"/>
              <a:t>Data Test 2:</a:t>
            </a:r>
            <a:endParaRPr lang="en-US" b="1" u="sng" dirty="0"/>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01" y="3254444"/>
            <a:ext cx="3938938" cy="187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696" y="3350209"/>
            <a:ext cx="3737927" cy="178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5600" y="5132920"/>
            <a:ext cx="3136235" cy="523220"/>
          </a:xfrm>
          <a:prstGeom prst="rect">
            <a:avLst/>
          </a:prstGeom>
          <a:noFill/>
        </p:spPr>
        <p:txBody>
          <a:bodyPr wrap="square" rtlCol="0">
            <a:spAutoFit/>
          </a:bodyPr>
          <a:lstStyle/>
          <a:p>
            <a:r>
              <a:rPr lang="en-US" sz="1400" dirty="0" smtClean="0">
                <a:solidFill>
                  <a:srgbClr val="0070C0"/>
                </a:solidFill>
              </a:rPr>
              <a:t>These numbers seemed to fit into the scale nicely.</a:t>
            </a:r>
            <a:endParaRPr lang="en-US" sz="1400" dirty="0">
              <a:solidFill>
                <a:schemeClr val="bg1"/>
              </a:solidFill>
            </a:endParaRPr>
          </a:p>
        </p:txBody>
      </p:sp>
      <p:sp>
        <p:nvSpPr>
          <p:cNvPr id="12" name="TextBox 11"/>
          <p:cNvSpPr txBox="1"/>
          <p:nvPr/>
        </p:nvSpPr>
        <p:spPr>
          <a:xfrm>
            <a:off x="4499696" y="5132920"/>
            <a:ext cx="3136235" cy="738664"/>
          </a:xfrm>
          <a:prstGeom prst="rect">
            <a:avLst/>
          </a:prstGeom>
          <a:noFill/>
        </p:spPr>
        <p:txBody>
          <a:bodyPr wrap="square" rtlCol="0">
            <a:spAutoFit/>
          </a:bodyPr>
          <a:lstStyle/>
          <a:p>
            <a:r>
              <a:rPr lang="en-US" sz="1400" dirty="0" smtClean="0">
                <a:solidFill>
                  <a:srgbClr val="0070C0"/>
                </a:solidFill>
              </a:rPr>
              <a:t>Aluminum was off the charts so we re-measured it on H Scale where it scored 95.5 Rh on a 60Kg major load.</a:t>
            </a:r>
            <a:endParaRPr lang="en-US" sz="1400" dirty="0">
              <a:solidFill>
                <a:schemeClr val="bg1"/>
              </a:solidFill>
            </a:endParaRPr>
          </a:p>
        </p:txBody>
      </p:sp>
    </p:spTree>
    <p:extLst>
      <p:ext uri="{BB962C8B-B14F-4D97-AF65-F5344CB8AC3E}">
        <p14:creationId xmlns:p14="http://schemas.microsoft.com/office/powerpoint/2010/main" val="2352173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3"/>
            <a:ext cx="12192000" cy="1450757"/>
          </a:xfrm>
        </p:spPr>
        <p:txBody>
          <a:bodyPr>
            <a:normAutofit/>
          </a:bodyPr>
          <a:lstStyle/>
          <a:p>
            <a:pPr algn="ctr"/>
            <a:r>
              <a:rPr lang="en-US" sz="5400" b="1" dirty="0" smtClean="0">
                <a:solidFill>
                  <a:srgbClr val="0070C0"/>
                </a:solidFill>
              </a:rPr>
              <a:t>Lab 8: Building Pasco Samples</a:t>
            </a:r>
            <a:endParaRPr lang="en-US" sz="5400" b="1" dirty="0">
              <a:solidFill>
                <a:srgbClr val="0070C0"/>
              </a:solidFill>
            </a:endParaRPr>
          </a:p>
        </p:txBody>
      </p:sp>
      <p:sp>
        <p:nvSpPr>
          <p:cNvPr id="3" name="TextBox 2"/>
          <p:cNvSpPr txBox="1"/>
          <p:nvPr/>
        </p:nvSpPr>
        <p:spPr>
          <a:xfrm>
            <a:off x="839971" y="1903228"/>
            <a:ext cx="5309191" cy="954107"/>
          </a:xfrm>
          <a:prstGeom prst="rect">
            <a:avLst/>
          </a:prstGeom>
          <a:noFill/>
        </p:spPr>
        <p:txBody>
          <a:bodyPr wrap="square" rtlCol="0">
            <a:spAutoFit/>
          </a:bodyPr>
          <a:lstStyle/>
          <a:p>
            <a:r>
              <a:rPr lang="en-US" sz="2000" b="1" u="sng" dirty="0" smtClean="0"/>
              <a:t>Overview:</a:t>
            </a:r>
          </a:p>
          <a:p>
            <a:r>
              <a:rPr lang="en-US" dirty="0" smtClean="0"/>
              <a:t>In this lab we built the samples that we were going to test on our Pasco machine we built in lab 6. </a:t>
            </a:r>
            <a:endParaRPr lang="en-US" dirty="0"/>
          </a:p>
        </p:txBody>
      </p:sp>
      <p:pic>
        <p:nvPicPr>
          <p:cNvPr id="10242" name="Picture 2" descr="C:\Users\Owner\AppData\Local\Microsoft\Windows\Temporary Internet Files\Content.IE5\GOLAD2CB\photo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163" y="1903228"/>
            <a:ext cx="5929423" cy="4447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9970" y="2857335"/>
            <a:ext cx="5309191" cy="2616101"/>
          </a:xfrm>
          <a:prstGeom prst="rect">
            <a:avLst/>
          </a:prstGeom>
          <a:noFill/>
        </p:spPr>
        <p:txBody>
          <a:bodyPr wrap="square" rtlCol="0">
            <a:spAutoFit/>
          </a:bodyPr>
          <a:lstStyle/>
          <a:p>
            <a:r>
              <a:rPr lang="en-US" sz="2000" b="1" u="sng" dirty="0" smtClean="0"/>
              <a:t>Process: </a:t>
            </a:r>
          </a:p>
          <a:p>
            <a:r>
              <a:rPr lang="en-US" dirty="0" smtClean="0"/>
              <a:t>We were split into two teams to make two different mixtures of sand, Plaster of Paris and water. The other group mixed equal parts of sand (6Tbsps) and Plaster of Paris (6Tbsps) with 12 Tbsps. of water. Our group of William, Mike, and myself used a mixture of 6 Tbsps. of Plaster of Paris with 3 Tbsps. of sand and only 10 Tbsps. of water. We then put mixture into the molds and let dry till next class. </a:t>
            </a:r>
            <a:endParaRPr lang="en-US" dirty="0"/>
          </a:p>
        </p:txBody>
      </p:sp>
      <p:sp>
        <p:nvSpPr>
          <p:cNvPr id="5" name="TextBox 4"/>
          <p:cNvSpPr txBox="1"/>
          <p:nvPr/>
        </p:nvSpPr>
        <p:spPr>
          <a:xfrm>
            <a:off x="839970" y="5473436"/>
            <a:ext cx="5224128" cy="954107"/>
          </a:xfrm>
          <a:prstGeom prst="rect">
            <a:avLst/>
          </a:prstGeom>
          <a:noFill/>
        </p:spPr>
        <p:txBody>
          <a:bodyPr wrap="square" rtlCol="0">
            <a:spAutoFit/>
          </a:bodyPr>
          <a:lstStyle/>
          <a:p>
            <a:r>
              <a:rPr lang="en-US" sz="2000" b="1" u="sng" dirty="0" smtClean="0"/>
              <a:t>Results: </a:t>
            </a:r>
          </a:p>
          <a:p>
            <a:r>
              <a:rPr lang="en-US" dirty="0" smtClean="0"/>
              <a:t>When we went to test the samples, we couldn’t break them due to an error in building the molds.</a:t>
            </a:r>
            <a:endParaRPr lang="en-US" dirty="0"/>
          </a:p>
        </p:txBody>
      </p:sp>
    </p:spTree>
    <p:extLst>
      <p:ext uri="{BB962C8B-B14F-4D97-AF65-F5344CB8AC3E}">
        <p14:creationId xmlns:p14="http://schemas.microsoft.com/office/powerpoint/2010/main" val="469388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3"/>
            <a:ext cx="12192000" cy="1450757"/>
          </a:xfrm>
        </p:spPr>
        <p:txBody>
          <a:bodyPr>
            <a:noAutofit/>
          </a:bodyPr>
          <a:lstStyle/>
          <a:p>
            <a:pPr algn="ctr"/>
            <a:r>
              <a:rPr lang="en-US" sz="5400" b="1" dirty="0" smtClean="0">
                <a:solidFill>
                  <a:srgbClr val="0070C0"/>
                </a:solidFill>
              </a:rPr>
              <a:t>Lab 1: Rockwell Hardness Presentation</a:t>
            </a:r>
            <a:endParaRPr lang="en-US" sz="5400" b="1" dirty="0">
              <a:solidFill>
                <a:srgbClr val="0070C0"/>
              </a:solidFill>
            </a:endParaRPr>
          </a:p>
        </p:txBody>
      </p:sp>
      <p:sp>
        <p:nvSpPr>
          <p:cNvPr id="3" name="TextBox 2"/>
          <p:cNvSpPr txBox="1"/>
          <p:nvPr/>
        </p:nvSpPr>
        <p:spPr>
          <a:xfrm>
            <a:off x="0" y="1853514"/>
            <a:ext cx="12192000" cy="1015663"/>
          </a:xfrm>
          <a:prstGeom prst="rect">
            <a:avLst/>
          </a:prstGeom>
          <a:noFill/>
        </p:spPr>
        <p:txBody>
          <a:bodyPr wrap="square" rtlCol="0">
            <a:spAutoFit/>
          </a:bodyPr>
          <a:lstStyle/>
          <a:p>
            <a:r>
              <a:rPr lang="en-US" sz="2000" b="1" u="sng" dirty="0" smtClean="0"/>
              <a:t> Overview: </a:t>
            </a:r>
          </a:p>
          <a:p>
            <a:r>
              <a:rPr lang="en-US" sz="2000" dirty="0" smtClean="0"/>
              <a:t>In this lab Michael </a:t>
            </a:r>
            <a:r>
              <a:rPr lang="en-US" sz="2000" dirty="0" err="1" smtClean="0"/>
              <a:t>Roeback</a:t>
            </a:r>
            <a:r>
              <a:rPr lang="en-US" sz="2000" dirty="0" smtClean="0"/>
              <a:t> and myself did a short presentation on the Wilson Rockwell Hardness machine, including a little history and how it works. </a:t>
            </a:r>
            <a:endParaRPr lang="en-US" sz="2000" b="1" u="sng" dirty="0"/>
          </a:p>
        </p:txBody>
      </p:sp>
      <p:pic>
        <p:nvPicPr>
          <p:cNvPr id="4" name="Content Placeholder 5" descr="equipment_big_08.jpg"/>
          <p:cNvPicPr>
            <a:picLocks noChangeAspect="1"/>
          </p:cNvPicPr>
          <p:nvPr/>
        </p:nvPicPr>
        <p:blipFill>
          <a:blip r:embed="rId2" cstate="print"/>
          <a:stretch>
            <a:fillRect/>
          </a:stretch>
        </p:blipFill>
        <p:spPr>
          <a:xfrm>
            <a:off x="71480" y="2869177"/>
            <a:ext cx="3355460" cy="3441497"/>
          </a:xfrm>
          <a:prstGeom prst="rect">
            <a:avLst/>
          </a:prstGeom>
        </p:spPr>
      </p:pic>
      <p:sp>
        <p:nvSpPr>
          <p:cNvPr id="5" name="Rectangle 4"/>
          <p:cNvSpPr/>
          <p:nvPr/>
        </p:nvSpPr>
        <p:spPr>
          <a:xfrm>
            <a:off x="0" y="5941342"/>
            <a:ext cx="1441420" cy="369332"/>
          </a:xfrm>
          <a:prstGeom prst="rect">
            <a:avLst/>
          </a:prstGeom>
        </p:spPr>
        <p:txBody>
          <a:bodyPr wrap="none">
            <a:spAutoFit/>
          </a:bodyPr>
          <a:lstStyle/>
          <a:p>
            <a:r>
              <a:rPr lang="en-US" dirty="0">
                <a:solidFill>
                  <a:schemeClr val="bg2"/>
                </a:solidFill>
              </a:rPr>
              <a:t>Model 4 OUR</a:t>
            </a:r>
          </a:p>
        </p:txBody>
      </p:sp>
      <p:sp>
        <p:nvSpPr>
          <p:cNvPr id="6" name="TextBox 5"/>
          <p:cNvSpPr txBox="1"/>
          <p:nvPr/>
        </p:nvSpPr>
        <p:spPr>
          <a:xfrm>
            <a:off x="3426940" y="3422250"/>
            <a:ext cx="8305800" cy="880369"/>
          </a:xfrm>
          <a:prstGeom prst="rect">
            <a:avLst/>
          </a:prstGeom>
          <a:noFill/>
        </p:spPr>
        <p:txBody>
          <a:bodyPr wrap="square" rtlCol="0">
            <a:spAutoFit/>
          </a:bodyPr>
          <a:lstStyle/>
          <a:p>
            <a:pPr>
              <a:lnSpc>
                <a:spcPct val="150000"/>
              </a:lnSpc>
              <a:buFont typeface="Arial" pitchFamily="34" charset="0"/>
              <a:buChar char="•"/>
            </a:pPr>
            <a:r>
              <a:rPr lang="en-US" dirty="0" smtClean="0"/>
              <a:t>Company Founded in 1920</a:t>
            </a:r>
          </a:p>
          <a:p>
            <a:pPr>
              <a:lnSpc>
                <a:spcPct val="150000"/>
              </a:lnSpc>
              <a:buFont typeface="Arial" pitchFamily="34" charset="0"/>
              <a:buChar char="•"/>
            </a:pPr>
            <a:r>
              <a:rPr lang="en-US" dirty="0" smtClean="0"/>
              <a:t>Introduced the first Rockwell Hardness Tester to the Market</a:t>
            </a:r>
            <a:endParaRPr lang="en-US" dirty="0"/>
          </a:p>
        </p:txBody>
      </p:sp>
      <p:sp>
        <p:nvSpPr>
          <p:cNvPr id="7" name="TextBox 6"/>
          <p:cNvSpPr txBox="1"/>
          <p:nvPr/>
        </p:nvSpPr>
        <p:spPr>
          <a:xfrm>
            <a:off x="3426940" y="4302619"/>
            <a:ext cx="7728740" cy="1338828"/>
          </a:xfrm>
          <a:prstGeom prst="rect">
            <a:avLst/>
          </a:prstGeom>
          <a:noFill/>
        </p:spPr>
        <p:txBody>
          <a:bodyPr wrap="square" rtlCol="0">
            <a:spAutoFit/>
          </a:bodyPr>
          <a:lstStyle/>
          <a:p>
            <a:pPr>
              <a:lnSpc>
                <a:spcPct val="150000"/>
              </a:lnSpc>
              <a:buFont typeface="Arial" pitchFamily="34" charset="0"/>
              <a:buChar char="•"/>
            </a:pPr>
            <a:r>
              <a:rPr lang="en-US" dirty="0" smtClean="0"/>
              <a:t>This Particular Model is Analog </a:t>
            </a:r>
          </a:p>
          <a:p>
            <a:pPr>
              <a:lnSpc>
                <a:spcPct val="150000"/>
              </a:lnSpc>
              <a:buFont typeface="Arial" pitchFamily="34" charset="0"/>
              <a:buChar char="•"/>
            </a:pPr>
            <a:r>
              <a:rPr lang="en-US" dirty="0" smtClean="0"/>
              <a:t>Designed between 1945- 1960</a:t>
            </a:r>
          </a:p>
          <a:p>
            <a:pPr>
              <a:lnSpc>
                <a:spcPct val="150000"/>
              </a:lnSpc>
              <a:buFont typeface="Arial" pitchFamily="34" charset="0"/>
              <a:buChar char="•"/>
            </a:pPr>
            <a:r>
              <a:rPr lang="en-US" dirty="0" smtClean="0"/>
              <a:t>All Wilson Hardness Testers meet ASTM standards</a:t>
            </a:r>
            <a:endParaRPr lang="en-US" dirty="0"/>
          </a:p>
        </p:txBody>
      </p:sp>
    </p:spTree>
    <p:extLst>
      <p:ext uri="{BB962C8B-B14F-4D97-AF65-F5344CB8AC3E}">
        <p14:creationId xmlns:p14="http://schemas.microsoft.com/office/powerpoint/2010/main" val="1434927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304800"/>
            <a:ext cx="9144000" cy="584775"/>
          </a:xfrm>
          <a:prstGeom prst="rect">
            <a:avLst/>
          </a:prstGeom>
          <a:noFill/>
        </p:spPr>
        <p:txBody>
          <a:bodyPr wrap="square" rtlCol="0">
            <a:spAutoFit/>
          </a:bodyPr>
          <a:lstStyle/>
          <a:p>
            <a:pPr algn="ctr"/>
            <a:r>
              <a:rPr lang="en-US" sz="3200" b="1" u="sng" dirty="0"/>
              <a:t>What is Rockwell Hardness Testing?</a:t>
            </a:r>
          </a:p>
        </p:txBody>
      </p:sp>
      <p:sp>
        <p:nvSpPr>
          <p:cNvPr id="5" name="TextBox 4"/>
          <p:cNvSpPr txBox="1"/>
          <p:nvPr/>
        </p:nvSpPr>
        <p:spPr>
          <a:xfrm>
            <a:off x="1970314" y="1074242"/>
            <a:ext cx="8686800" cy="2246769"/>
          </a:xfrm>
          <a:prstGeom prst="rect">
            <a:avLst/>
          </a:prstGeom>
          <a:noFill/>
        </p:spPr>
        <p:txBody>
          <a:bodyPr wrap="square" rtlCol="0">
            <a:spAutoFit/>
          </a:bodyPr>
          <a:lstStyle/>
          <a:p>
            <a:pPr marL="342900" indent="-342900">
              <a:buFontTx/>
              <a:buChar char="-"/>
            </a:pPr>
            <a:r>
              <a:rPr lang="en-US" sz="2000" dirty="0"/>
              <a:t>Invented by Stanley P. Rockwell, it enabled users to perform an accurate hardness test on a variety of sized parts in just a few seconds.</a:t>
            </a:r>
          </a:p>
          <a:p>
            <a:pPr marL="342900" indent="-342900">
              <a:buFontTx/>
              <a:buChar char="-"/>
            </a:pPr>
            <a:r>
              <a:rPr lang="en-US" sz="2000" dirty="0"/>
              <a:t>Most common form of hardness testing.</a:t>
            </a:r>
          </a:p>
          <a:p>
            <a:pPr marL="342900" indent="-342900">
              <a:buFontTx/>
              <a:buChar char="-"/>
            </a:pPr>
            <a:r>
              <a:rPr lang="en-US" sz="2000" dirty="0"/>
              <a:t>The Rockwell method measures the permanent depth of indentation produced by a force/load on an indenter.</a:t>
            </a:r>
          </a:p>
          <a:p>
            <a:pPr marL="342900" indent="-342900">
              <a:buFontTx/>
              <a:buChar char="-"/>
            </a:pPr>
            <a:r>
              <a:rPr lang="en-US" sz="2000" dirty="0"/>
              <a:t>Two Different Types: Regular Rockwell and Superficial Rockwell testing.</a:t>
            </a:r>
          </a:p>
          <a:p>
            <a:pPr marL="342900" indent="-342900">
              <a:buFontTx/>
              <a:buChar char="-"/>
            </a:pPr>
            <a:r>
              <a:rPr lang="en-US" sz="2000" dirty="0"/>
              <a:t>Uses many different scales, depending on material being tested.</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971" y="3350079"/>
            <a:ext cx="2412218"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751897"/>
            <a:ext cx="4191000" cy="300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6867" y="3350080"/>
            <a:ext cx="2390248" cy="350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376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498" y="489465"/>
            <a:ext cx="6267064" cy="584775"/>
          </a:xfrm>
          <a:prstGeom prst="rect">
            <a:avLst/>
          </a:prstGeom>
          <a:noFill/>
        </p:spPr>
        <p:txBody>
          <a:bodyPr wrap="square" rtlCol="0">
            <a:spAutoFit/>
          </a:bodyPr>
          <a:lstStyle/>
          <a:p>
            <a:pPr algn="ctr"/>
            <a:r>
              <a:rPr lang="en-US" sz="3200" b="1" u="sng" dirty="0"/>
              <a:t>How Does Rockwell Testing Work?</a:t>
            </a:r>
          </a:p>
        </p:txBody>
      </p:sp>
      <p:sp>
        <p:nvSpPr>
          <p:cNvPr id="7" name="Rectangle 6"/>
          <p:cNvSpPr/>
          <p:nvPr/>
        </p:nvSpPr>
        <p:spPr>
          <a:xfrm>
            <a:off x="125498" y="1074240"/>
            <a:ext cx="6431821" cy="2554545"/>
          </a:xfrm>
          <a:prstGeom prst="rect">
            <a:avLst/>
          </a:prstGeom>
        </p:spPr>
        <p:txBody>
          <a:bodyPr wrap="square">
            <a:spAutoFit/>
          </a:bodyPr>
          <a:lstStyle/>
          <a:p>
            <a:r>
              <a:rPr lang="en-US" sz="2000" dirty="0"/>
              <a:t>1. The indenter moves down into position on the part</a:t>
            </a:r>
          </a:p>
          <a:p>
            <a:r>
              <a:rPr lang="en-US" sz="2000" dirty="0"/>
              <a:t>    surface.</a:t>
            </a:r>
          </a:p>
          <a:p>
            <a:r>
              <a:rPr lang="en-US" sz="2000" dirty="0"/>
              <a:t>2. A minor load is applied and a zero reference position is</a:t>
            </a:r>
          </a:p>
          <a:p>
            <a:r>
              <a:rPr lang="en-US" sz="2000" dirty="0"/>
              <a:t>    established.</a:t>
            </a:r>
          </a:p>
          <a:p>
            <a:r>
              <a:rPr lang="en-US" sz="2000" dirty="0"/>
              <a:t>3. The major load is applied for a specified time period </a:t>
            </a:r>
          </a:p>
          <a:p>
            <a:r>
              <a:rPr lang="en-US" sz="2000" dirty="0"/>
              <a:t>    (dwell time) beyond zero.</a:t>
            </a:r>
          </a:p>
          <a:p>
            <a:r>
              <a:rPr lang="en-US" sz="2000" dirty="0"/>
              <a:t>4. The major load is released leaving the minor load</a:t>
            </a:r>
          </a:p>
          <a:p>
            <a:r>
              <a:rPr lang="en-US" sz="2000" dirty="0"/>
              <a:t>     applied.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98" y="3628785"/>
            <a:ext cx="3933825" cy="2727959"/>
          </a:xfrm>
          <a:prstGeom prst="rect">
            <a:avLst/>
          </a:prstGeom>
        </p:spPr>
      </p:pic>
      <p:sp>
        <p:nvSpPr>
          <p:cNvPr id="6" name="TextBox 5"/>
          <p:cNvSpPr txBox="1"/>
          <p:nvPr/>
        </p:nvSpPr>
        <p:spPr>
          <a:xfrm>
            <a:off x="5012158" y="3632921"/>
            <a:ext cx="7179842" cy="2723823"/>
          </a:xfrm>
          <a:prstGeom prst="rect">
            <a:avLst/>
          </a:prstGeom>
          <a:noFill/>
        </p:spPr>
        <p:txBody>
          <a:bodyPr wrap="square" rtlCol="0">
            <a:spAutoFit/>
          </a:bodyPr>
          <a:lstStyle/>
          <a:p>
            <a:r>
              <a:rPr lang="en-US" sz="1700" dirty="0" smtClean="0">
                <a:solidFill>
                  <a:srgbClr val="002060"/>
                </a:solidFill>
              </a:rPr>
              <a:t>http://www.evatestlab.com</a:t>
            </a:r>
          </a:p>
          <a:p>
            <a:endParaRPr lang="en-US" sz="1700" dirty="0">
              <a:solidFill>
                <a:srgbClr val="002060"/>
              </a:solidFill>
            </a:endParaRPr>
          </a:p>
          <a:p>
            <a:r>
              <a:rPr lang="en-US" sz="1700" dirty="0" smtClean="0">
                <a:solidFill>
                  <a:srgbClr val="002060"/>
                </a:solidFill>
              </a:rPr>
              <a:t>http://www.Hardnesstesters.com/Applications/Rockwell-Hardness-Testing.aspx</a:t>
            </a:r>
          </a:p>
          <a:p>
            <a:endParaRPr lang="en-US" sz="1700" dirty="0">
              <a:solidFill>
                <a:srgbClr val="002060"/>
              </a:solidFill>
            </a:endParaRPr>
          </a:p>
          <a:p>
            <a:r>
              <a:rPr lang="en-US" sz="1700" dirty="0" smtClean="0">
                <a:solidFill>
                  <a:srgbClr val="002060"/>
                </a:solidFill>
              </a:rPr>
              <a:t>http://www.instron.us/wa/applications/test_types/hardness/rockwell.aspx</a:t>
            </a:r>
          </a:p>
          <a:p>
            <a:endParaRPr lang="en-US" sz="1700" dirty="0">
              <a:solidFill>
                <a:srgbClr val="002060"/>
              </a:solidFill>
            </a:endParaRPr>
          </a:p>
          <a:p>
            <a:r>
              <a:rPr lang="en-US" sz="1700" dirty="0" smtClean="0">
                <a:solidFill>
                  <a:srgbClr val="002060"/>
                </a:solidFill>
              </a:rPr>
              <a:t>http://www.picstopin.com</a:t>
            </a:r>
          </a:p>
          <a:p>
            <a:endParaRPr lang="en-US" sz="1700" dirty="0">
              <a:solidFill>
                <a:srgbClr val="002060"/>
              </a:solidFill>
            </a:endParaRPr>
          </a:p>
          <a:p>
            <a:r>
              <a:rPr lang="en-US" sz="1700" dirty="0" smtClean="0">
                <a:solidFill>
                  <a:srgbClr val="002060"/>
                </a:solidFill>
              </a:rPr>
              <a:t>http://www.wilson-hardness.com</a:t>
            </a:r>
          </a:p>
          <a:p>
            <a:endParaRPr lang="en-US" dirty="0">
              <a:solidFill>
                <a:srgbClr val="002060"/>
              </a:solidFill>
            </a:endParaRPr>
          </a:p>
        </p:txBody>
      </p:sp>
      <p:sp>
        <p:nvSpPr>
          <p:cNvPr id="3" name="TextBox 2"/>
          <p:cNvSpPr txBox="1"/>
          <p:nvPr/>
        </p:nvSpPr>
        <p:spPr>
          <a:xfrm>
            <a:off x="7452901" y="3261521"/>
            <a:ext cx="2298356" cy="369332"/>
          </a:xfrm>
          <a:prstGeom prst="rect">
            <a:avLst/>
          </a:prstGeom>
          <a:noFill/>
        </p:spPr>
        <p:txBody>
          <a:bodyPr wrap="square" rtlCol="0">
            <a:spAutoFit/>
          </a:bodyPr>
          <a:lstStyle/>
          <a:p>
            <a:pPr algn="ctr"/>
            <a:r>
              <a:rPr lang="en-US" u="sng" dirty="0" smtClean="0"/>
              <a:t>Works Cited:</a:t>
            </a:r>
            <a:endParaRPr lang="en-US" u="sng" dirty="0"/>
          </a:p>
        </p:txBody>
      </p:sp>
    </p:spTree>
    <p:extLst>
      <p:ext uri="{BB962C8B-B14F-4D97-AF65-F5344CB8AC3E}">
        <p14:creationId xmlns:p14="http://schemas.microsoft.com/office/powerpoint/2010/main" val="1003680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3"/>
            <a:ext cx="12192000" cy="1450757"/>
          </a:xfrm>
        </p:spPr>
        <p:txBody>
          <a:bodyPr>
            <a:normAutofit/>
          </a:bodyPr>
          <a:lstStyle/>
          <a:p>
            <a:pPr algn="ctr"/>
            <a:r>
              <a:rPr lang="en-US" sz="5400" b="1" dirty="0" smtClean="0">
                <a:solidFill>
                  <a:srgbClr val="0070C0"/>
                </a:solidFill>
              </a:rPr>
              <a:t>Lab 2: Crystallography &amp; Miller Indices</a:t>
            </a:r>
            <a:endParaRPr lang="en-US" sz="5400" b="1" dirty="0">
              <a:solidFill>
                <a:srgbClr val="0070C0"/>
              </a:solidFill>
            </a:endParaRPr>
          </a:p>
        </p:txBody>
      </p:sp>
      <p:sp>
        <p:nvSpPr>
          <p:cNvPr id="3" name="TextBox 2"/>
          <p:cNvSpPr txBox="1"/>
          <p:nvPr/>
        </p:nvSpPr>
        <p:spPr>
          <a:xfrm>
            <a:off x="1" y="1828800"/>
            <a:ext cx="12192000" cy="1015663"/>
          </a:xfrm>
          <a:prstGeom prst="rect">
            <a:avLst/>
          </a:prstGeom>
          <a:noFill/>
        </p:spPr>
        <p:txBody>
          <a:bodyPr wrap="square" rtlCol="0">
            <a:spAutoFit/>
          </a:bodyPr>
          <a:lstStyle/>
          <a:p>
            <a:r>
              <a:rPr lang="en-US" sz="2000" b="1" u="sng" dirty="0" smtClean="0"/>
              <a:t>Overview: </a:t>
            </a:r>
          </a:p>
          <a:p>
            <a:r>
              <a:rPr lang="en-US" sz="2000" dirty="0" smtClean="0"/>
              <a:t>In this lab, the class split into two groups. One group went to the lab and broke crystal wafers. The second group, which included Cody, Shane, and myself, researched Miller Indices.</a:t>
            </a:r>
            <a:endParaRPr lang="en-US" sz="2000" b="1" u="sng" dirty="0"/>
          </a:p>
        </p:txBody>
      </p:sp>
      <p:sp>
        <p:nvSpPr>
          <p:cNvPr id="4" name="Content Placeholder 2"/>
          <p:cNvSpPr txBox="1">
            <a:spLocks/>
          </p:cNvSpPr>
          <p:nvPr/>
        </p:nvSpPr>
        <p:spPr>
          <a:xfrm>
            <a:off x="1949060" y="3213796"/>
            <a:ext cx="9905998" cy="97865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1600" dirty="0" smtClean="0">
                <a:solidFill>
                  <a:schemeClr val="tx1"/>
                </a:solidFill>
              </a:rPr>
              <a:t>Miller indices - group of three numbers that indicates the orientation of a plane or set of parallel planes of atoms in a crystal.</a:t>
            </a:r>
          </a:p>
          <a:p>
            <a:pPr>
              <a:buFont typeface="Wingdings" panose="05000000000000000000" pitchFamily="2" charset="2"/>
              <a:buChar char="§"/>
            </a:pPr>
            <a:r>
              <a:rPr lang="en-US" sz="1600" dirty="0" smtClean="0">
                <a:solidFill>
                  <a:schemeClr val="tx1"/>
                </a:solidFill>
              </a:rPr>
              <a:t>Miller Indices - (a method of describing planes and directions within a crystal)</a:t>
            </a:r>
            <a:endParaRPr lang="en-US" sz="1600" dirty="0">
              <a:solidFill>
                <a:schemeClr val="tx1"/>
              </a:solidFill>
            </a:endParaRPr>
          </a:p>
        </p:txBody>
      </p:sp>
      <p:sp>
        <p:nvSpPr>
          <p:cNvPr id="6" name="TextBox 5"/>
          <p:cNvSpPr txBox="1"/>
          <p:nvPr/>
        </p:nvSpPr>
        <p:spPr>
          <a:xfrm>
            <a:off x="1949059" y="2844463"/>
            <a:ext cx="3067783" cy="400110"/>
          </a:xfrm>
          <a:prstGeom prst="rect">
            <a:avLst/>
          </a:prstGeom>
          <a:noFill/>
        </p:spPr>
        <p:txBody>
          <a:bodyPr wrap="square" rtlCol="0">
            <a:spAutoFit/>
          </a:bodyPr>
          <a:lstStyle/>
          <a:p>
            <a:r>
              <a:rPr lang="en-US" sz="2000" u="sng" dirty="0" smtClean="0"/>
              <a:t>Definition of Miller Indices:</a:t>
            </a:r>
            <a:endParaRPr lang="en-US" sz="2000" u="sng" dirty="0"/>
          </a:p>
        </p:txBody>
      </p:sp>
      <p:pic>
        <p:nvPicPr>
          <p:cNvPr id="7" name="Picture 6"/>
          <p:cNvPicPr>
            <a:picLocks noChangeAspect="1"/>
          </p:cNvPicPr>
          <p:nvPr/>
        </p:nvPicPr>
        <p:blipFill>
          <a:blip r:embed="rId2"/>
          <a:stretch>
            <a:fillRect/>
          </a:stretch>
        </p:blipFill>
        <p:spPr>
          <a:xfrm>
            <a:off x="95548" y="2844463"/>
            <a:ext cx="1757965" cy="2455089"/>
          </a:xfrm>
          <a:prstGeom prst="rect">
            <a:avLst/>
          </a:prstGeom>
        </p:spPr>
      </p:pic>
      <p:sp>
        <p:nvSpPr>
          <p:cNvPr id="8" name="Rectangle 7"/>
          <p:cNvSpPr/>
          <p:nvPr/>
        </p:nvSpPr>
        <p:spPr>
          <a:xfrm>
            <a:off x="0" y="5299552"/>
            <a:ext cx="2125362" cy="1107996"/>
          </a:xfrm>
          <a:prstGeom prst="rect">
            <a:avLst/>
          </a:prstGeom>
        </p:spPr>
        <p:txBody>
          <a:bodyPr wrap="square">
            <a:spAutoFit/>
          </a:bodyPr>
          <a:lstStyle/>
          <a:p>
            <a:r>
              <a:rPr lang="en-US" sz="1100" dirty="0" smtClean="0"/>
              <a:t>Devised by British </a:t>
            </a:r>
            <a:r>
              <a:rPr lang="en-US" sz="1100" dirty="0"/>
              <a:t>mineralogist and crystallographer William </a:t>
            </a:r>
            <a:r>
              <a:rPr lang="en-US" sz="1100" dirty="0" err="1"/>
              <a:t>Hallowes</a:t>
            </a:r>
            <a:r>
              <a:rPr lang="en-US" sz="1100" dirty="0"/>
              <a:t> Miller, in 1839, has the advantage of eliminating all fractions from the notation for a plane.</a:t>
            </a:r>
          </a:p>
        </p:txBody>
      </p:sp>
      <p:sp>
        <p:nvSpPr>
          <p:cNvPr id="10" name="Title 1"/>
          <p:cNvSpPr txBox="1">
            <a:spLocks/>
          </p:cNvSpPr>
          <p:nvPr/>
        </p:nvSpPr>
        <p:spPr>
          <a:xfrm>
            <a:off x="1949059" y="4192449"/>
            <a:ext cx="2565275" cy="33555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u="sng" dirty="0" smtClean="0">
                <a:solidFill>
                  <a:schemeClr val="tx1"/>
                </a:solidFill>
                <a:latin typeface="+mn-lt"/>
              </a:rPr>
              <a:t>A better Sense of things:</a:t>
            </a:r>
            <a:endParaRPr lang="en-US" sz="2400" u="sng" dirty="0">
              <a:solidFill>
                <a:schemeClr val="tx1"/>
              </a:solidFill>
              <a:latin typeface="+mn-lt"/>
            </a:endParaRPr>
          </a:p>
        </p:txBody>
      </p:sp>
      <p:sp>
        <p:nvSpPr>
          <p:cNvPr id="11" name="Content Placeholder 2"/>
          <p:cNvSpPr txBox="1">
            <a:spLocks/>
          </p:cNvSpPr>
          <p:nvPr/>
        </p:nvSpPr>
        <p:spPr>
          <a:xfrm>
            <a:off x="1949059" y="4528006"/>
            <a:ext cx="10338487" cy="160094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smtClean="0">
                <a:solidFill>
                  <a:schemeClr val="tx1"/>
                </a:solidFill>
              </a:rPr>
              <a:t>-If each atom in the crystal is represented by a point and these points are connected by lines, the resulting lattice may be divided into a number of identical blocks, or unit cells.</a:t>
            </a:r>
          </a:p>
          <a:p>
            <a:r>
              <a:rPr lang="en-US" sz="1600" dirty="0" smtClean="0">
                <a:solidFill>
                  <a:schemeClr val="tx1"/>
                </a:solidFill>
              </a:rPr>
              <a:t>-The intersecting edges of one of the unit cells defines a set of crystallographic axes, and the Miller indices are determined by the intersection of the plane with these axes.</a:t>
            </a:r>
          </a:p>
          <a:p>
            <a:r>
              <a:rPr lang="en-US" sz="1600" dirty="0" smtClean="0">
                <a:solidFill>
                  <a:schemeClr val="tx1"/>
                </a:solidFill>
              </a:rPr>
              <a:t>-The reciprocals of these intercepts are computed, and fractions are cleared to give the three Miller indices (</a:t>
            </a:r>
            <a:r>
              <a:rPr lang="en-US" sz="1600" dirty="0" err="1" smtClean="0">
                <a:solidFill>
                  <a:schemeClr val="tx1"/>
                </a:solidFill>
              </a:rPr>
              <a:t>hkl</a:t>
            </a:r>
            <a:r>
              <a:rPr lang="en-US" sz="1600" dirty="0" smtClean="0">
                <a:solidFill>
                  <a:schemeClr val="tx1"/>
                </a:solidFill>
              </a:rPr>
              <a:t>). </a:t>
            </a:r>
            <a:endParaRPr lang="en-US" sz="1600" dirty="0">
              <a:solidFill>
                <a:schemeClr val="tx1"/>
              </a:solidFill>
            </a:endParaRPr>
          </a:p>
        </p:txBody>
      </p:sp>
    </p:spTree>
    <p:extLst>
      <p:ext uri="{BB962C8B-B14F-4D97-AF65-F5344CB8AC3E}">
        <p14:creationId xmlns:p14="http://schemas.microsoft.com/office/powerpoint/2010/main" val="1079449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3894438"/>
            <a:ext cx="7930371" cy="249812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900" dirty="0" smtClean="0">
                <a:solidFill>
                  <a:schemeClr val="tx1"/>
                </a:solidFill>
              </a:rPr>
              <a:t>If a Miller index is zero, the plane is parallel to that axis.</a:t>
            </a:r>
          </a:p>
          <a:p>
            <a:pPr marL="0" indent="0">
              <a:buFont typeface="Calibri" panose="020F0502020204030204" pitchFamily="34" charset="0"/>
              <a:buNone/>
            </a:pPr>
            <a:r>
              <a:rPr lang="en-US" sz="1900" dirty="0" smtClean="0">
                <a:solidFill>
                  <a:schemeClr val="tx1"/>
                </a:solidFill>
              </a:rPr>
              <a:t>The smaller a Miller index, the more nearly parallel the plane is to the axis.</a:t>
            </a:r>
          </a:p>
          <a:p>
            <a:pPr marL="0" indent="0">
              <a:buNone/>
            </a:pPr>
            <a:r>
              <a:rPr lang="en-US" sz="1900" dirty="0" smtClean="0">
                <a:solidFill>
                  <a:schemeClr val="tx1"/>
                </a:solidFill>
              </a:rPr>
              <a:t>The larger a Miller index, the more nearly perpendicular a plane is to that axis.</a:t>
            </a:r>
          </a:p>
          <a:p>
            <a:pPr marL="0" indent="0">
              <a:buNone/>
            </a:pPr>
            <a:r>
              <a:rPr lang="en-US" sz="1900" dirty="0" smtClean="0">
                <a:solidFill>
                  <a:schemeClr val="tx1"/>
                </a:solidFill>
              </a:rPr>
              <a:t>Multiplying or dividing a Miller index by a constant has no effect on the orientation of the plane.</a:t>
            </a:r>
          </a:p>
          <a:p>
            <a:pPr marL="0" indent="0">
              <a:buNone/>
            </a:pPr>
            <a:r>
              <a:rPr lang="en-US" sz="1900" dirty="0" smtClean="0">
                <a:solidFill>
                  <a:schemeClr val="tx1"/>
                </a:solidFill>
              </a:rPr>
              <a:t>Miller indices are almost always small.</a:t>
            </a:r>
          </a:p>
          <a:p>
            <a:endParaRPr lang="en-US" dirty="0"/>
          </a:p>
        </p:txBody>
      </p:sp>
      <p:sp>
        <p:nvSpPr>
          <p:cNvPr id="3" name="TextBox 2"/>
          <p:cNvSpPr txBox="1"/>
          <p:nvPr/>
        </p:nvSpPr>
        <p:spPr>
          <a:xfrm>
            <a:off x="0" y="3494328"/>
            <a:ext cx="1433384" cy="400110"/>
          </a:xfrm>
          <a:prstGeom prst="rect">
            <a:avLst/>
          </a:prstGeom>
          <a:noFill/>
        </p:spPr>
        <p:txBody>
          <a:bodyPr wrap="square" rtlCol="0">
            <a:spAutoFit/>
          </a:bodyPr>
          <a:lstStyle/>
          <a:p>
            <a:r>
              <a:rPr lang="en-US" sz="2000" b="1" u="sng" dirty="0" smtClean="0"/>
              <a:t>Conclusion:</a:t>
            </a:r>
            <a:endParaRPr lang="en-US" sz="2000" b="1" u="sng" dirty="0"/>
          </a:p>
        </p:txBody>
      </p:sp>
      <p:pic>
        <p:nvPicPr>
          <p:cNvPr id="4" name="Picture 3"/>
          <p:cNvPicPr>
            <a:picLocks noChangeAspect="1"/>
          </p:cNvPicPr>
          <p:nvPr/>
        </p:nvPicPr>
        <p:blipFill>
          <a:blip r:embed="rId2"/>
          <a:stretch>
            <a:fillRect/>
          </a:stretch>
        </p:blipFill>
        <p:spPr>
          <a:xfrm>
            <a:off x="0" y="97523"/>
            <a:ext cx="4860324" cy="3396806"/>
          </a:xfrm>
          <a:prstGeom prst="rect">
            <a:avLst/>
          </a:prstGeom>
        </p:spPr>
      </p:pic>
      <p:pic>
        <p:nvPicPr>
          <p:cNvPr id="5" name="Picture 4"/>
          <p:cNvPicPr>
            <a:picLocks noChangeAspect="1"/>
          </p:cNvPicPr>
          <p:nvPr/>
        </p:nvPicPr>
        <p:blipFill>
          <a:blip r:embed="rId3"/>
          <a:stretch>
            <a:fillRect/>
          </a:stretch>
        </p:blipFill>
        <p:spPr>
          <a:xfrm>
            <a:off x="8270789" y="74696"/>
            <a:ext cx="3830595" cy="4682678"/>
          </a:xfrm>
          <a:prstGeom prst="rect">
            <a:avLst/>
          </a:prstGeom>
        </p:spPr>
      </p:pic>
      <p:sp>
        <p:nvSpPr>
          <p:cNvPr id="6" name="Content Placeholder 2"/>
          <p:cNvSpPr txBox="1">
            <a:spLocks/>
          </p:cNvSpPr>
          <p:nvPr/>
        </p:nvSpPr>
        <p:spPr>
          <a:xfrm>
            <a:off x="7930373" y="5489490"/>
            <a:ext cx="4171011" cy="90307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100" dirty="0" smtClean="0">
                <a:solidFill>
                  <a:schemeClr val="tx1"/>
                </a:solidFill>
              </a:rPr>
              <a:t>http://www.britannica.com/EBchecked/topic/382843/Miller-indices</a:t>
            </a:r>
          </a:p>
          <a:p>
            <a:r>
              <a:rPr lang="en-US" sz="1100" dirty="0" smtClean="0">
                <a:solidFill>
                  <a:schemeClr val="tx1"/>
                </a:solidFill>
              </a:rPr>
              <a:t>chemistry.bd.psu.edu</a:t>
            </a:r>
          </a:p>
          <a:p>
            <a:r>
              <a:rPr lang="en-US" sz="1100" dirty="0" smtClean="0">
                <a:solidFill>
                  <a:schemeClr val="tx1"/>
                </a:solidFill>
              </a:rPr>
              <a:t>http://cnx.org/content/m16927/latest/</a:t>
            </a:r>
            <a:endParaRPr lang="en-US" sz="1100" dirty="0" smtClean="0"/>
          </a:p>
          <a:p>
            <a:endParaRPr lang="en-US" dirty="0"/>
          </a:p>
        </p:txBody>
      </p:sp>
      <p:sp>
        <p:nvSpPr>
          <p:cNvPr id="7" name="TextBox 6"/>
          <p:cNvSpPr txBox="1"/>
          <p:nvPr/>
        </p:nvSpPr>
        <p:spPr>
          <a:xfrm>
            <a:off x="9516959" y="5212491"/>
            <a:ext cx="997837" cy="276999"/>
          </a:xfrm>
          <a:prstGeom prst="rect">
            <a:avLst/>
          </a:prstGeom>
          <a:noFill/>
        </p:spPr>
        <p:txBody>
          <a:bodyPr wrap="none" rtlCol="0">
            <a:spAutoFit/>
          </a:bodyPr>
          <a:lstStyle/>
          <a:p>
            <a:r>
              <a:rPr lang="en-US" sz="1200" b="1" u="sng" dirty="0" smtClean="0"/>
              <a:t>Works Cited:</a:t>
            </a:r>
            <a:endParaRPr lang="en-US" sz="1200" b="1" u="sng" dirty="0"/>
          </a:p>
        </p:txBody>
      </p:sp>
    </p:spTree>
    <p:extLst>
      <p:ext uri="{BB962C8B-B14F-4D97-AF65-F5344CB8AC3E}">
        <p14:creationId xmlns:p14="http://schemas.microsoft.com/office/powerpoint/2010/main" val="2118077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3"/>
            <a:ext cx="12192000" cy="1450757"/>
          </a:xfrm>
        </p:spPr>
        <p:txBody>
          <a:bodyPr>
            <a:normAutofit/>
          </a:bodyPr>
          <a:lstStyle/>
          <a:p>
            <a:pPr algn="ctr"/>
            <a:r>
              <a:rPr lang="en-US" sz="5400" b="1" dirty="0" smtClean="0">
                <a:solidFill>
                  <a:srgbClr val="0070C0"/>
                </a:solidFill>
              </a:rPr>
              <a:t>Lab 3: T9014 Steel Tensile Testing</a:t>
            </a:r>
            <a:endParaRPr lang="en-US" sz="5400" b="1" dirty="0">
              <a:solidFill>
                <a:srgbClr val="0070C0"/>
              </a:solidFill>
            </a:endParaRPr>
          </a:p>
        </p:txBody>
      </p:sp>
      <p:sp>
        <p:nvSpPr>
          <p:cNvPr id="3" name="TextBox 2"/>
          <p:cNvSpPr txBox="1"/>
          <p:nvPr/>
        </p:nvSpPr>
        <p:spPr>
          <a:xfrm>
            <a:off x="1" y="1795850"/>
            <a:ext cx="12192000" cy="1231106"/>
          </a:xfrm>
          <a:prstGeom prst="rect">
            <a:avLst/>
          </a:prstGeom>
          <a:noFill/>
        </p:spPr>
        <p:txBody>
          <a:bodyPr wrap="square" rtlCol="0">
            <a:spAutoFit/>
          </a:bodyPr>
          <a:lstStyle/>
          <a:p>
            <a:r>
              <a:rPr lang="en-US" sz="2000" b="1" u="sng" dirty="0" smtClean="0"/>
              <a:t> Overview:</a:t>
            </a:r>
          </a:p>
          <a:p>
            <a:r>
              <a:rPr lang="en-US" dirty="0" smtClean="0"/>
              <a:t>In this lab, William, John, Michael, and myself formed a team tasked with tensile testing 2 steel samples. We then put the data into Microsoft Excel Spreadsheets to show stress and strain. </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977" y="2981838"/>
            <a:ext cx="3637354" cy="3069771"/>
          </a:xfrm>
          <a:prstGeom prst="rect">
            <a:avLst/>
          </a:prstGeom>
        </p:spPr>
      </p:pic>
      <p:pic>
        <p:nvPicPr>
          <p:cNvPr id="8" name="Picture 7"/>
          <p:cNvPicPr>
            <a:picLocks noChangeAspect="1"/>
          </p:cNvPicPr>
          <p:nvPr/>
        </p:nvPicPr>
        <p:blipFill>
          <a:blip r:embed="rId3"/>
          <a:stretch>
            <a:fillRect/>
          </a:stretch>
        </p:blipFill>
        <p:spPr>
          <a:xfrm>
            <a:off x="3581400" y="2698047"/>
            <a:ext cx="5271796" cy="3637354"/>
          </a:xfrm>
          <a:prstGeom prst="rect">
            <a:avLst/>
          </a:prstGeom>
          <a:gradFill>
            <a:gsLst>
              <a:gs pos="20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8897" y="2698047"/>
            <a:ext cx="2754956" cy="3638649"/>
          </a:xfrm>
          <a:prstGeom prst="rect">
            <a:avLst/>
          </a:prstGeom>
        </p:spPr>
      </p:pic>
      <p:sp>
        <p:nvSpPr>
          <p:cNvPr id="10" name="TextBox 9"/>
          <p:cNvSpPr txBox="1"/>
          <p:nvPr/>
        </p:nvSpPr>
        <p:spPr>
          <a:xfrm>
            <a:off x="2029797" y="5966069"/>
            <a:ext cx="1423696" cy="369332"/>
          </a:xfrm>
          <a:prstGeom prst="rect">
            <a:avLst/>
          </a:prstGeom>
          <a:noFill/>
        </p:spPr>
        <p:txBody>
          <a:bodyPr wrap="square" rtlCol="0">
            <a:spAutoFit/>
          </a:bodyPr>
          <a:lstStyle/>
          <a:p>
            <a:r>
              <a:rPr lang="en-US" dirty="0" smtClean="0">
                <a:solidFill>
                  <a:schemeClr val="bg1"/>
                </a:solidFill>
              </a:rPr>
              <a:t>Sample One</a:t>
            </a:r>
            <a:endParaRPr lang="en-US" dirty="0">
              <a:solidFill>
                <a:schemeClr val="bg1"/>
              </a:solidFill>
            </a:endParaRPr>
          </a:p>
        </p:txBody>
      </p:sp>
      <p:sp>
        <p:nvSpPr>
          <p:cNvPr id="11" name="TextBox 10"/>
          <p:cNvSpPr txBox="1"/>
          <p:nvPr/>
        </p:nvSpPr>
        <p:spPr>
          <a:xfrm>
            <a:off x="7497053" y="2716114"/>
            <a:ext cx="1423696" cy="369332"/>
          </a:xfrm>
          <a:prstGeom prst="rect">
            <a:avLst/>
          </a:prstGeom>
          <a:noFill/>
        </p:spPr>
        <p:txBody>
          <a:bodyPr wrap="square" rtlCol="0">
            <a:spAutoFit/>
          </a:bodyPr>
          <a:lstStyle/>
          <a:p>
            <a:r>
              <a:rPr lang="en-US" dirty="0" smtClean="0"/>
              <a:t>Sample One</a:t>
            </a:r>
            <a:endParaRPr lang="en-US" dirty="0"/>
          </a:p>
        </p:txBody>
      </p:sp>
    </p:spTree>
    <p:extLst>
      <p:ext uri="{BB962C8B-B14F-4D97-AF65-F5344CB8AC3E}">
        <p14:creationId xmlns:p14="http://schemas.microsoft.com/office/powerpoint/2010/main" val="2997829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8345" y="1738198"/>
            <a:ext cx="6588740" cy="45703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7085" y="2587839"/>
            <a:ext cx="2894915" cy="38235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6174" y="3094012"/>
            <a:ext cx="3720692" cy="2708345"/>
          </a:xfrm>
          <a:prstGeom prst="rect">
            <a:avLst/>
          </a:prstGeom>
        </p:spPr>
      </p:pic>
      <p:sp>
        <p:nvSpPr>
          <p:cNvPr id="5" name="TextBox 4"/>
          <p:cNvSpPr txBox="1"/>
          <p:nvPr/>
        </p:nvSpPr>
        <p:spPr>
          <a:xfrm>
            <a:off x="612388" y="2187728"/>
            <a:ext cx="1483567" cy="400110"/>
          </a:xfrm>
          <a:prstGeom prst="rect">
            <a:avLst/>
          </a:prstGeom>
          <a:noFill/>
        </p:spPr>
        <p:txBody>
          <a:bodyPr wrap="square" rtlCol="0">
            <a:spAutoFit/>
          </a:bodyPr>
          <a:lstStyle/>
          <a:p>
            <a:r>
              <a:rPr lang="en-US" sz="2000" b="1" dirty="0" smtClean="0"/>
              <a:t>Sample two</a:t>
            </a:r>
            <a:endParaRPr lang="en-US" sz="2000" b="1" dirty="0"/>
          </a:p>
        </p:txBody>
      </p:sp>
      <p:sp>
        <p:nvSpPr>
          <p:cNvPr id="6" name="TextBox 5"/>
          <p:cNvSpPr txBox="1"/>
          <p:nvPr/>
        </p:nvSpPr>
        <p:spPr>
          <a:xfrm>
            <a:off x="6405991" y="1738198"/>
            <a:ext cx="1483567" cy="400110"/>
          </a:xfrm>
          <a:prstGeom prst="rect">
            <a:avLst/>
          </a:prstGeom>
          <a:noFill/>
        </p:spPr>
        <p:txBody>
          <a:bodyPr wrap="square" rtlCol="0">
            <a:spAutoFit/>
          </a:bodyPr>
          <a:lstStyle/>
          <a:p>
            <a:r>
              <a:rPr lang="en-US" sz="2000" b="1" dirty="0" smtClean="0"/>
              <a:t>Sample two</a:t>
            </a:r>
            <a:endParaRPr lang="en-US" sz="2000" b="1" dirty="0"/>
          </a:p>
        </p:txBody>
      </p:sp>
      <p:sp>
        <p:nvSpPr>
          <p:cNvPr id="7" name="TextBox 6"/>
          <p:cNvSpPr txBox="1"/>
          <p:nvPr/>
        </p:nvSpPr>
        <p:spPr>
          <a:xfrm>
            <a:off x="-1" y="869998"/>
            <a:ext cx="11623589" cy="646331"/>
          </a:xfrm>
          <a:prstGeom prst="rect">
            <a:avLst/>
          </a:prstGeom>
          <a:noFill/>
        </p:spPr>
        <p:txBody>
          <a:bodyPr wrap="square" rtlCol="0">
            <a:spAutoFit/>
          </a:bodyPr>
          <a:lstStyle/>
          <a:p>
            <a:r>
              <a:rPr lang="en-US" dirty="0" smtClean="0"/>
              <a:t>**We were able to calculate the stresses of both samples by converting the voltage 2 data using the formulas below. The strain was calculated by using the Modulus of elasticity of steel.**  </a:t>
            </a:r>
            <a:endParaRPr lang="en-US" dirty="0"/>
          </a:p>
        </p:txBody>
      </p:sp>
      <p:sp>
        <p:nvSpPr>
          <p:cNvPr id="8" name="TextBox 7"/>
          <p:cNvSpPr txBox="1"/>
          <p:nvPr/>
        </p:nvSpPr>
        <p:spPr>
          <a:xfrm>
            <a:off x="9811265" y="5826566"/>
            <a:ext cx="2380735" cy="584775"/>
          </a:xfrm>
          <a:prstGeom prst="rect">
            <a:avLst/>
          </a:prstGeom>
          <a:noFill/>
        </p:spPr>
        <p:txBody>
          <a:bodyPr wrap="square" rtlCol="0">
            <a:spAutoFit/>
          </a:bodyPr>
          <a:lstStyle/>
          <a:p>
            <a:r>
              <a:rPr lang="en-US" sz="1600" dirty="0" smtClean="0">
                <a:solidFill>
                  <a:schemeClr val="bg1"/>
                </a:solidFill>
              </a:rPr>
              <a:t>Two samples compared to unused sample. </a:t>
            </a:r>
            <a:endParaRPr lang="en-US" sz="1600" dirty="0">
              <a:solidFill>
                <a:schemeClr val="bg1"/>
              </a:solidFill>
            </a:endParaRPr>
          </a:p>
        </p:txBody>
      </p:sp>
    </p:spTree>
    <p:extLst>
      <p:ext uri="{BB962C8B-B14F-4D97-AF65-F5344CB8AC3E}">
        <p14:creationId xmlns:p14="http://schemas.microsoft.com/office/powerpoint/2010/main" val="1791254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3"/>
            <a:ext cx="12192000" cy="1450757"/>
          </a:xfrm>
        </p:spPr>
        <p:txBody>
          <a:bodyPr>
            <a:normAutofit/>
          </a:bodyPr>
          <a:lstStyle/>
          <a:p>
            <a:pPr algn="ctr"/>
            <a:r>
              <a:rPr lang="en-US" sz="5400" b="1" dirty="0" smtClean="0">
                <a:solidFill>
                  <a:srgbClr val="0070C0"/>
                </a:solidFill>
              </a:rPr>
              <a:t>Lab 4: Tensile Testing Steel (TC1548)</a:t>
            </a:r>
            <a:endParaRPr lang="en-US" sz="54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726" y="1737360"/>
            <a:ext cx="4392274" cy="4614816"/>
          </a:xfrm>
          <a:prstGeom prst="rect">
            <a:avLst/>
          </a:prstGeom>
        </p:spPr>
      </p:pic>
      <p:sp>
        <p:nvSpPr>
          <p:cNvPr id="5" name="TextBox 4"/>
          <p:cNvSpPr txBox="1"/>
          <p:nvPr/>
        </p:nvSpPr>
        <p:spPr>
          <a:xfrm>
            <a:off x="560173" y="1837038"/>
            <a:ext cx="7239553" cy="1785104"/>
          </a:xfrm>
          <a:prstGeom prst="rect">
            <a:avLst/>
          </a:prstGeom>
          <a:noFill/>
        </p:spPr>
        <p:txBody>
          <a:bodyPr wrap="square" rtlCol="0">
            <a:spAutoFit/>
          </a:bodyPr>
          <a:lstStyle/>
          <a:p>
            <a:r>
              <a:rPr lang="en-US" sz="2000" b="1" u="sng" dirty="0" smtClean="0"/>
              <a:t>Overview:</a:t>
            </a:r>
            <a:endParaRPr lang="en-US" sz="2000" dirty="0" smtClean="0"/>
          </a:p>
          <a:p>
            <a:r>
              <a:rPr lang="en-US" dirty="0" smtClean="0"/>
              <a:t>In this lab, we worked as a class to test the tensile strength of two samples of steel. One person increased the length of sample (using machine) in .002 inch increments, while another person called out the Force being applied. Using that data, combined with pre and post measurements of diameter and marked length, we could come up with stress/strain curves.</a:t>
            </a:r>
            <a:endParaRPr lang="en-US" dirty="0"/>
          </a:p>
        </p:txBody>
      </p:sp>
      <p:pic>
        <p:nvPicPr>
          <p:cNvPr id="1026" name="Picture 2" descr="C:\Users\Owner\AppData\Local\Microsoft\Windows\Temporary Internet Files\Content.IE5\L0YU76LU\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367" y="3619609"/>
            <a:ext cx="2049425" cy="2732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35392" y="5027644"/>
            <a:ext cx="1768357" cy="369332"/>
          </a:xfrm>
          <a:prstGeom prst="rect">
            <a:avLst/>
          </a:prstGeom>
          <a:noFill/>
        </p:spPr>
        <p:txBody>
          <a:bodyPr wrap="square" rtlCol="0">
            <a:spAutoFit/>
          </a:bodyPr>
          <a:lstStyle/>
          <a:p>
            <a:r>
              <a:rPr lang="en-US" dirty="0" smtClean="0"/>
              <a:t>Measures Force </a:t>
            </a:r>
            <a:endParaRPr lang="en-US" dirty="0"/>
          </a:p>
        </p:txBody>
      </p:sp>
      <p:cxnSp>
        <p:nvCxnSpPr>
          <p:cNvPr id="7" name="Straight Arrow Connector 6"/>
          <p:cNvCxnSpPr/>
          <p:nvPr/>
        </p:nvCxnSpPr>
        <p:spPr>
          <a:xfrm>
            <a:off x="5118688" y="5293311"/>
            <a:ext cx="1031358" cy="3595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8586" y="3838354"/>
            <a:ext cx="1839432" cy="646331"/>
          </a:xfrm>
          <a:prstGeom prst="rect">
            <a:avLst/>
          </a:prstGeom>
          <a:noFill/>
        </p:spPr>
        <p:txBody>
          <a:bodyPr wrap="square" rtlCol="0">
            <a:spAutoFit/>
          </a:bodyPr>
          <a:lstStyle/>
          <a:p>
            <a:r>
              <a:rPr lang="en-US" b="1" u="sng" dirty="0" smtClean="0"/>
              <a:t>Stress equation:</a:t>
            </a:r>
          </a:p>
          <a:p>
            <a:r>
              <a:rPr lang="en-US" dirty="0" smtClean="0"/>
              <a:t>σ= P/A</a:t>
            </a:r>
            <a:endParaRPr lang="en-US" dirty="0"/>
          </a:p>
        </p:txBody>
      </p:sp>
      <p:sp>
        <p:nvSpPr>
          <p:cNvPr id="12" name="TextBox 11"/>
          <p:cNvSpPr txBox="1"/>
          <p:nvPr/>
        </p:nvSpPr>
        <p:spPr>
          <a:xfrm>
            <a:off x="648586" y="4889144"/>
            <a:ext cx="1839432" cy="646331"/>
          </a:xfrm>
          <a:prstGeom prst="rect">
            <a:avLst/>
          </a:prstGeom>
          <a:noFill/>
        </p:spPr>
        <p:txBody>
          <a:bodyPr wrap="square" rtlCol="0">
            <a:spAutoFit/>
          </a:bodyPr>
          <a:lstStyle/>
          <a:p>
            <a:r>
              <a:rPr lang="en-US" b="1" u="sng" dirty="0" smtClean="0"/>
              <a:t>Strain equation:</a:t>
            </a:r>
          </a:p>
          <a:p>
            <a:r>
              <a:rPr lang="en-US" dirty="0" smtClean="0"/>
              <a:t>ϵ= (l-l</a:t>
            </a:r>
            <a:r>
              <a:rPr lang="en-US" sz="1200" dirty="0" smtClean="0"/>
              <a:t>o</a:t>
            </a:r>
            <a:r>
              <a:rPr lang="en-US" dirty="0" smtClean="0"/>
              <a:t>)/l</a:t>
            </a:r>
            <a:r>
              <a:rPr lang="en-US" sz="1200" dirty="0" smtClean="0"/>
              <a:t>o</a:t>
            </a:r>
            <a:endParaRPr lang="en-US" sz="1200" dirty="0"/>
          </a:p>
        </p:txBody>
      </p:sp>
    </p:spTree>
    <p:extLst>
      <p:ext uri="{BB962C8B-B14F-4D97-AF65-F5344CB8AC3E}">
        <p14:creationId xmlns:p14="http://schemas.microsoft.com/office/powerpoint/2010/main" val="2851719542"/>
      </p:ext>
    </p:extLst>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BAB94BD4-5D6D-4148-AB57-A4CCF1FD4E0C}"/>
    </a:ext>
  </a:extLst>
</a:theme>
</file>

<file path=docProps/app.xml><?xml version="1.0" encoding="utf-8"?>
<Properties xmlns="http://schemas.openxmlformats.org/officeDocument/2006/extended-properties" xmlns:vt="http://schemas.openxmlformats.org/officeDocument/2006/docPropsVTypes">
  <Template>Retrospect</Template>
  <TotalTime>204</TotalTime>
  <Words>1291</Words>
  <Application>Microsoft Office PowerPoint</Application>
  <PresentationFormat>Custom</PresentationFormat>
  <Paragraphs>117</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Retrospect</vt:lpstr>
      <vt:lpstr>PowerPoint Presentation</vt:lpstr>
      <vt:lpstr>Lab 1: Rockwell Hardness Presentation</vt:lpstr>
      <vt:lpstr>PowerPoint Presentation</vt:lpstr>
      <vt:lpstr>PowerPoint Presentation</vt:lpstr>
      <vt:lpstr>Lab 2: Crystallography &amp; Miller Indices</vt:lpstr>
      <vt:lpstr>PowerPoint Presentation</vt:lpstr>
      <vt:lpstr>Lab 3: T9014 Steel Tensile Testing</vt:lpstr>
      <vt:lpstr>PowerPoint Presentation</vt:lpstr>
      <vt:lpstr>Lab 4: Tensile Testing Steel (TC1548)</vt:lpstr>
      <vt:lpstr>PowerPoint Presentation</vt:lpstr>
      <vt:lpstr>PowerPoint Presentation</vt:lpstr>
      <vt:lpstr>Lab 5: Brinnell &amp; Rockwell Hardness Testing</vt:lpstr>
      <vt:lpstr>PowerPoint Presentation</vt:lpstr>
      <vt:lpstr>Lab 6: Pasco Strength Testing</vt:lpstr>
      <vt:lpstr>Lab 7: Rockwell Hardness Testing</vt:lpstr>
      <vt:lpstr>PowerPoint Presentation</vt:lpstr>
      <vt:lpstr>PowerPoint Presentation</vt:lpstr>
      <vt:lpstr>Lab 8: Building Pasco Samples</vt:lpstr>
    </vt:vector>
  </TitlesOfParts>
  <Company>Ivy Tech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 Rogers</dc:creator>
  <cp:lastModifiedBy>Owner</cp:lastModifiedBy>
  <cp:revision>37</cp:revision>
  <dcterms:created xsi:type="dcterms:W3CDTF">2014-04-23T12:45:37Z</dcterms:created>
  <dcterms:modified xsi:type="dcterms:W3CDTF">2014-04-27T17:29:33Z</dcterms:modified>
</cp:coreProperties>
</file>